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9" r:id="rId4"/>
    <p:sldId id="262" r:id="rId5"/>
    <p:sldId id="279" r:id="rId6"/>
    <p:sldId id="258" r:id="rId7"/>
    <p:sldId id="271" r:id="rId8"/>
    <p:sldId id="274" r:id="rId9"/>
    <p:sldId id="280" r:id="rId10"/>
    <p:sldId id="261" r:id="rId11"/>
    <p:sldId id="266" r:id="rId12"/>
    <p:sldId id="277" r:id="rId13"/>
    <p:sldId id="276" r:id="rId14"/>
    <p:sldId id="270" r:id="rId15"/>
    <p:sldId id="283" r:id="rId16"/>
    <p:sldId id="265"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BF01"/>
    <a:srgbClr val="45BD03"/>
    <a:srgbClr val="0BB5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9315" autoAdjust="0"/>
  </p:normalViewPr>
  <p:slideViewPr>
    <p:cSldViewPr>
      <p:cViewPr varScale="1">
        <p:scale>
          <a:sx n="58" d="100"/>
          <a:sy n="58" d="100"/>
        </p:scale>
        <p:origin x="3144" y="53"/>
      </p:cViewPr>
      <p:guideLst>
        <p:guide orient="horz" pos="2160"/>
        <p:guide pos="2880"/>
      </p:guideLst>
    </p:cSldViewPr>
  </p:slideViewPr>
  <p:notesTextViewPr>
    <p:cViewPr>
      <p:scale>
        <a:sx n="100" d="100"/>
        <a:sy n="100" d="100"/>
      </p:scale>
      <p:origin x="0" y="0"/>
    </p:cViewPr>
  </p:notesTextViewPr>
  <p:notesViewPr>
    <p:cSldViewPr>
      <p:cViewPr>
        <p:scale>
          <a:sx n="150" d="100"/>
          <a:sy n="150" d="100"/>
        </p:scale>
        <p:origin x="1320" y="-6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206EC-8B09-4D4A-8F3C-DC48ACF7A318}" type="datetimeFigureOut">
              <a:rPr lang="en-US" smtClean="0"/>
              <a:t>11/1/2020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DA58F-B3E0-4497-99D5-166B1BB65367}" type="slidenum">
              <a:rPr lang="en-US" smtClean="0"/>
              <a:t>‹#›</a:t>
            </a:fld>
            <a:endParaRPr lang="en-US"/>
          </a:p>
        </p:txBody>
      </p:sp>
    </p:spTree>
    <p:extLst>
      <p:ext uri="{BB962C8B-B14F-4D97-AF65-F5344CB8AC3E}">
        <p14:creationId xmlns:p14="http://schemas.microsoft.com/office/powerpoint/2010/main" val="374619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GJVWEstu_l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0UrRWyIZ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a:t>
            </a:r>
            <a:r>
              <a:rPr lang="en-US" baseline="0" dirty="0"/>
              <a:t> many of you have seen comments about FORWARD MOTION on your </a:t>
            </a:r>
            <a:r>
              <a:rPr lang="en-US" baseline="0" dirty="0" err="1"/>
              <a:t>scoresheets</a:t>
            </a:r>
            <a:r>
              <a:rPr lang="en-US" baseline="0" dirty="0"/>
              <a:t>?  It’s something we talk about, and we have a notion about what it is, but it’s obvious that we don’t have it mastered.  That’s in large part because we don’t understand how to get forward motion.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a:t>
            </a:fld>
            <a:endParaRPr lang="en-US"/>
          </a:p>
        </p:txBody>
      </p:sp>
    </p:spTree>
    <p:extLst>
      <p:ext uri="{BB962C8B-B14F-4D97-AF65-F5344CB8AC3E}">
        <p14:creationId xmlns:p14="http://schemas.microsoft.com/office/powerpoint/2010/main" val="2502598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follow the natural rhythmic patterns and melodic patterns, the phrasing pretty much handles itself.  There is ebb and flow in each of the phrases as it leads to the next thought.  </a:t>
            </a:r>
          </a:p>
          <a:p>
            <a:endParaRPr lang="en-US" dirty="0" smtClean="0"/>
          </a:p>
          <a:p>
            <a:r>
              <a:rPr lang="en-US" dirty="0" smtClean="0"/>
              <a:t>Phrasing</a:t>
            </a:r>
            <a:r>
              <a:rPr lang="en-US" baseline="0" dirty="0" smtClean="0"/>
              <a:t> is a combination of the musical elements and the rhythmic elements.  In some songs, it just makes sense.  The composer and the arranger take care of these things. </a:t>
            </a:r>
          </a:p>
          <a:p>
            <a:r>
              <a:rPr lang="en-US" baseline="0" dirty="0" smtClean="0"/>
              <a:t>Let the music flow.  It helps us to know what creates the tension and what causes the release so we can take advantage of those elements.   </a:t>
            </a:r>
          </a:p>
          <a:p>
            <a:endParaRPr lang="en-US" dirty="0" smtClean="0"/>
          </a:p>
          <a:p>
            <a:r>
              <a:rPr lang="en-US" dirty="0" smtClean="0"/>
              <a:t>Throughout the chorus, there is ebb and flow as it leads to the verse. </a:t>
            </a:r>
          </a:p>
          <a:p>
            <a:endParaRPr lang="en-US" i="1" dirty="0" smtClean="0"/>
          </a:p>
          <a:p>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10</a:t>
            </a:fld>
            <a:endParaRPr lang="en-US"/>
          </a:p>
        </p:txBody>
      </p:sp>
    </p:spTree>
    <p:extLst>
      <p:ext uri="{BB962C8B-B14F-4D97-AF65-F5344CB8AC3E}">
        <p14:creationId xmlns:p14="http://schemas.microsoft.com/office/powerpoint/2010/main" val="141756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another key element to songs that we</a:t>
            </a:r>
            <a:r>
              <a:rPr lang="en-US" baseline="0" dirty="0" smtClean="0"/>
              <a:t> perform, and that’s the lyrics.  The lyrics tell a huge part of the story.  But the music tells a story, too.  There has to be an awareness of both the musical elements and the lyrical elements to create the story.   We can’t do one or the other.  We need both.  </a:t>
            </a:r>
          </a:p>
          <a:p>
            <a:endParaRPr lang="en-US" dirty="0" smtClean="0"/>
          </a:p>
        </p:txBody>
      </p:sp>
      <p:sp>
        <p:nvSpPr>
          <p:cNvPr id="4" name="Slide Number Placeholder 3"/>
          <p:cNvSpPr>
            <a:spLocks noGrp="1"/>
          </p:cNvSpPr>
          <p:nvPr>
            <p:ph type="sldNum" sz="quarter" idx="10"/>
          </p:nvPr>
        </p:nvSpPr>
        <p:spPr/>
        <p:txBody>
          <a:bodyPr/>
          <a:lstStyle/>
          <a:p>
            <a:fld id="{A0FDA58F-B3E0-4497-99D5-166B1BB65367}" type="slidenum">
              <a:rPr lang="en-US" smtClean="0"/>
              <a:t>11</a:t>
            </a:fld>
            <a:endParaRPr lang="en-US"/>
          </a:p>
        </p:txBody>
      </p:sp>
    </p:spTree>
    <p:extLst>
      <p:ext uri="{BB962C8B-B14F-4D97-AF65-F5344CB8AC3E}">
        <p14:creationId xmlns:p14="http://schemas.microsoft.com/office/powerpoint/2010/main" val="132478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a look at That’s What Friends are For.  </a:t>
            </a:r>
          </a:p>
          <a:p>
            <a:endParaRPr lang="en-US" baseline="0" dirty="0" smtClean="0"/>
          </a:p>
          <a:p>
            <a:r>
              <a:rPr lang="en-US" baseline="0" dirty="0" smtClean="0"/>
              <a:t>Ask questions while you’re singing, and then respond to those questions.  </a:t>
            </a:r>
            <a:endParaRPr lang="en-US" dirty="0" smtClean="0"/>
          </a:p>
          <a:p>
            <a:endParaRPr lang="en-US" dirty="0" smtClean="0"/>
          </a:p>
          <a:p>
            <a:r>
              <a:rPr lang="en-US" dirty="0" smtClean="0"/>
              <a:t> When you ask the question</a:t>
            </a:r>
            <a:r>
              <a:rPr lang="en-US" baseline="0" dirty="0" smtClean="0"/>
              <a:t> at the beginning of the sentence, it doesn’t connect the next thought.  </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12</a:t>
            </a:fld>
            <a:endParaRPr lang="en-US"/>
          </a:p>
        </p:txBody>
      </p:sp>
    </p:spTree>
    <p:extLst>
      <p:ext uri="{BB962C8B-B14F-4D97-AF65-F5344CB8AC3E}">
        <p14:creationId xmlns:p14="http://schemas.microsoft.com/office/powerpoint/2010/main" val="3129696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flip WHEN</a:t>
            </a:r>
            <a:r>
              <a:rPr lang="en-US" baseline="0" dirty="0" smtClean="0"/>
              <a:t> we ask the question.  Let’s sing the same section with these questions in mind at the END of the phrase.  While you’re singing the last of the phrase, you begin to think about the next phrase.  </a:t>
            </a:r>
          </a:p>
          <a:p>
            <a:endParaRPr lang="en-US" baseline="0" dirty="0" smtClean="0"/>
          </a:p>
          <a:p>
            <a:r>
              <a:rPr lang="en-US" baseline="0" dirty="0" smtClean="0"/>
              <a:t>Jenny Morton talked about the fact that it takes </a:t>
            </a:r>
            <a:r>
              <a:rPr lang="en-US" baseline="0" dirty="0" smtClean="0"/>
              <a:t>our </a:t>
            </a:r>
            <a:r>
              <a:rPr lang="en-US" baseline="0" dirty="0" smtClean="0"/>
              <a:t>brains a minute to catch up to what we’re seeing and hearing.  If we TAKE the audience on the journey with us, they will be more connected to the message.  They’ll understand the transition better because they have more time to process it. It allows the audience to feel more sooner.   </a:t>
            </a:r>
          </a:p>
          <a:p>
            <a:endParaRPr lang="en-US" baseline="0" dirty="0" smtClean="0"/>
          </a:p>
          <a:p>
            <a:r>
              <a:rPr lang="en-US" baseline="0" dirty="0" smtClean="0"/>
              <a:t>What difference does it make?  Does it carry you into the next phrase?  </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13</a:t>
            </a:fld>
            <a:endParaRPr lang="en-US"/>
          </a:p>
        </p:txBody>
      </p:sp>
    </p:spTree>
    <p:extLst>
      <p:ext uri="{BB962C8B-B14F-4D97-AF65-F5344CB8AC3E}">
        <p14:creationId xmlns:p14="http://schemas.microsoft.com/office/powerpoint/2010/main" val="1293597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also use dynamics to create an emotional response.  Think of Ravel’s Bolero. </a:t>
            </a:r>
            <a:r>
              <a:rPr lang="en-US" baseline="0" dirty="0" smtClean="0"/>
              <a:t> The tempo stays consistent, but the dynamic level builds.  As the dynamic level builds, you can feel the excitement.  The texture of the music changes. </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14</a:t>
            </a:fld>
            <a:endParaRPr lang="en-US"/>
          </a:p>
        </p:txBody>
      </p:sp>
    </p:spTree>
    <p:extLst>
      <p:ext uri="{BB962C8B-B14F-4D97-AF65-F5344CB8AC3E}">
        <p14:creationId xmlns:p14="http://schemas.microsoft.com/office/powerpoint/2010/main" val="354479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https://www.youtube.com/watch?v=GJVWEstu_lM</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15</a:t>
            </a:fld>
            <a:endParaRPr lang="en-US"/>
          </a:p>
        </p:txBody>
      </p:sp>
    </p:spTree>
    <p:extLst>
      <p:ext uri="{BB962C8B-B14F-4D97-AF65-F5344CB8AC3E}">
        <p14:creationId xmlns:p14="http://schemas.microsoft.com/office/powerpoint/2010/main" val="378898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Physical energy</a:t>
            </a:r>
          </a:p>
          <a:p>
            <a:endParaRPr lang="en-US" dirty="0"/>
          </a:p>
          <a:p>
            <a:r>
              <a:rPr lang="en-US" dirty="0"/>
              <a:t>Don’t</a:t>
            </a:r>
            <a:r>
              <a:rPr lang="en-US" baseline="0" dirty="0"/>
              <a:t> let body collapse at the end of every phrase.  Lift the body to let the audience know that there’s more coming. </a:t>
            </a:r>
          </a:p>
          <a:p>
            <a:r>
              <a:rPr lang="en-US" baseline="0" dirty="0" smtClean="0"/>
              <a:t>Use eye contact or focus to set the stage for the audience.  </a:t>
            </a:r>
            <a:endParaRPr lang="en-US" baseline="0" dirty="0" smtClean="0"/>
          </a:p>
        </p:txBody>
      </p:sp>
      <p:sp>
        <p:nvSpPr>
          <p:cNvPr id="4" name="Slide Number Placeholder 3"/>
          <p:cNvSpPr>
            <a:spLocks noGrp="1"/>
          </p:cNvSpPr>
          <p:nvPr>
            <p:ph type="sldNum" sz="quarter" idx="10"/>
          </p:nvPr>
        </p:nvSpPr>
        <p:spPr/>
        <p:txBody>
          <a:bodyPr/>
          <a:lstStyle/>
          <a:p>
            <a:fld id="{A0FDA58F-B3E0-4497-99D5-166B1BB65367}" type="slidenum">
              <a:rPr lang="en-US" smtClean="0"/>
              <a:t>16</a:t>
            </a:fld>
            <a:endParaRPr lang="en-US"/>
          </a:p>
        </p:txBody>
      </p:sp>
    </p:spTree>
    <p:extLst>
      <p:ext uri="{BB962C8B-B14F-4D97-AF65-F5344CB8AC3E}">
        <p14:creationId xmlns:p14="http://schemas.microsoft.com/office/powerpoint/2010/main" val="81778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Forward motion – it’s something that we need in every song we sing.  It adds vitality and life to our performances.  It creates anticipation.  It engages the audience and lets them know that we might be doing something great right now, but the best is yet to come!  </a:t>
            </a:r>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17</a:t>
            </a:fld>
            <a:endParaRPr lang="en-US"/>
          </a:p>
        </p:txBody>
      </p:sp>
    </p:spTree>
    <p:extLst>
      <p:ext uri="{BB962C8B-B14F-4D97-AF65-F5344CB8AC3E}">
        <p14:creationId xmlns:p14="http://schemas.microsoft.com/office/powerpoint/2010/main" val="141896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How</a:t>
            </a:r>
            <a:r>
              <a:rPr lang="en-US" b="1" baseline="0" dirty="0"/>
              <a:t> would you describe forward motion? </a:t>
            </a:r>
            <a:r>
              <a:rPr lang="en-US" b="1" baseline="0" dirty="0" smtClean="0"/>
              <a:t>  Ask for suggestions in the chat. </a:t>
            </a:r>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2</a:t>
            </a:fld>
            <a:endParaRPr lang="en-US"/>
          </a:p>
        </p:txBody>
      </p:sp>
    </p:spTree>
    <p:extLst>
      <p:ext uri="{BB962C8B-B14F-4D97-AF65-F5344CB8AC3E}">
        <p14:creationId xmlns:p14="http://schemas.microsoft.com/office/powerpoint/2010/main" val="291839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need Forward Motion? </a:t>
            </a:r>
          </a:p>
          <a:p>
            <a:endParaRPr lang="en-US" dirty="0"/>
          </a:p>
          <a:p>
            <a:endParaRPr lang="en-US" i="1" dirty="0"/>
          </a:p>
        </p:txBody>
      </p:sp>
      <p:sp>
        <p:nvSpPr>
          <p:cNvPr id="4" name="Slide Number Placeholder 3"/>
          <p:cNvSpPr>
            <a:spLocks noGrp="1"/>
          </p:cNvSpPr>
          <p:nvPr>
            <p:ph type="sldNum" sz="quarter" idx="10"/>
          </p:nvPr>
        </p:nvSpPr>
        <p:spPr/>
        <p:txBody>
          <a:bodyPr/>
          <a:lstStyle/>
          <a:p>
            <a:fld id="{A0FDA58F-B3E0-4497-99D5-166B1BB65367}" type="slidenum">
              <a:rPr lang="en-US" smtClean="0"/>
              <a:t>3</a:t>
            </a:fld>
            <a:endParaRPr lang="en-US"/>
          </a:p>
        </p:txBody>
      </p:sp>
    </p:spTree>
    <p:extLst>
      <p:ext uri="{BB962C8B-B14F-4D97-AF65-F5344CB8AC3E}">
        <p14:creationId xmlns:p14="http://schemas.microsoft.com/office/powerpoint/2010/main" val="9274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ISN’T forward motion? </a:t>
            </a:r>
          </a:p>
          <a:p>
            <a:endParaRPr lang="en-US" baseline="0" dirty="0"/>
          </a:p>
          <a:p>
            <a:r>
              <a:rPr lang="en-US" baseline="0" dirty="0"/>
              <a:t>It’s not a fast tempo.  It’s not speed.  </a:t>
            </a:r>
            <a:r>
              <a:rPr lang="en-US" baseline="0" dirty="0" smtClean="0"/>
              <a:t>We sometimes confuse the two.  It’s not about the tempo.  It’s about the movement of the music.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4</a:t>
            </a:fld>
            <a:endParaRPr lang="en-US"/>
          </a:p>
        </p:txBody>
      </p:sp>
    </p:spTree>
    <p:extLst>
      <p:ext uri="{BB962C8B-B14F-4D97-AF65-F5344CB8AC3E}">
        <p14:creationId xmlns:p14="http://schemas.microsoft.com/office/powerpoint/2010/main" val="345576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researching the subject of Forward Motion, it was interesting to see that many</a:t>
            </a:r>
            <a:r>
              <a:rPr lang="en-US" baseline="0" dirty="0" smtClean="0"/>
              <a:t> musical genres made some mention of the concept. Instrumental music and different vocal styles talk about forward motion.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different ways to achieve forward motion. </a:t>
            </a:r>
            <a:r>
              <a:rPr lang="en-US" baseline="0" dirty="0" smtClean="0"/>
              <a:t> Really, all of them contribute.  We need to have an awareness of all of the ways to achieve forward motion.  If we only focus on one, the chances of achieving forward motion are slim.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0FDA58F-B3E0-4497-99D5-166B1BB65367}" type="slidenum">
              <a:rPr lang="en-US" smtClean="0"/>
              <a:t>5</a:t>
            </a:fld>
            <a:endParaRPr lang="en-US"/>
          </a:p>
        </p:txBody>
      </p:sp>
    </p:spTree>
    <p:extLst>
      <p:ext uri="{BB962C8B-B14F-4D97-AF65-F5344CB8AC3E}">
        <p14:creationId xmlns:p14="http://schemas.microsoft.com/office/powerpoint/2010/main" val="92743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Let’s talk first about Harmonic forward</a:t>
            </a:r>
            <a:r>
              <a:rPr lang="en-US" baseline="0" dirty="0" smtClean="0"/>
              <a:t> motion.  On </a:t>
            </a:r>
            <a:r>
              <a:rPr lang="en-US" baseline="0" dirty="0"/>
              <a:t>a jazz guitar website, they highlighted how the music itself creates forward motion.  </a:t>
            </a:r>
            <a:r>
              <a:rPr lang="en-US" baseline="0" dirty="0" smtClean="0"/>
              <a:t>This is how instrumental music can create forward motion.  The </a:t>
            </a:r>
            <a:r>
              <a:rPr lang="en-US" baseline="0" dirty="0"/>
              <a:t>chord structure or the melodic line itself leads somewhere.  It has destination.  The overall destination is to DO – the tonal center.  </a:t>
            </a:r>
          </a:p>
          <a:p>
            <a:endParaRPr lang="en-US" baseline="0" dirty="0" smtClean="0"/>
          </a:p>
          <a:p>
            <a:r>
              <a:rPr lang="en-US" baseline="0" dirty="0" smtClean="0"/>
              <a:t>In the melodic line,  we have leading tones.  The 7</a:t>
            </a:r>
            <a:r>
              <a:rPr lang="en-US" baseline="30000" dirty="0" smtClean="0"/>
              <a:t>th</a:t>
            </a:r>
            <a:r>
              <a:rPr lang="en-US" baseline="0" dirty="0" smtClean="0"/>
              <a:t> is a leading tone – it leads to the tonic.    </a:t>
            </a:r>
          </a:p>
          <a:p>
            <a:endParaRPr lang="en-US" i="1" baseline="0" dirty="0" smtClean="0">
              <a:solidFill>
                <a:srgbClr val="C00000"/>
              </a:solidFill>
            </a:endParaRPr>
          </a:p>
          <a:p>
            <a:r>
              <a:rPr lang="en-US" b="1" i="1" baseline="0" dirty="0" smtClean="0">
                <a:solidFill>
                  <a:srgbClr val="C00000"/>
                </a:solidFill>
              </a:rPr>
              <a:t>It creates tension that pushes the tune forward</a:t>
            </a:r>
          </a:p>
          <a:p>
            <a:endParaRPr lang="en-US" b="1" i="1" baseline="0" dirty="0" smtClean="0">
              <a:solidFill>
                <a:srgbClr val="C00000"/>
              </a:solidFill>
            </a:endParaRPr>
          </a:p>
          <a:p>
            <a:r>
              <a:rPr lang="en-US" b="0" i="0" baseline="0" dirty="0" smtClean="0">
                <a:solidFill>
                  <a:srgbClr val="C00000"/>
                </a:solidFill>
              </a:rPr>
              <a:t>There isn’t a lot we can do about the chord structure.  That’s inherent in the song, and it’s the arranger who manages that.  But we need to have an awareness so that we can take advantage of the chords and what they mean. </a:t>
            </a:r>
            <a:endParaRPr lang="en-US" b="0" i="0" baseline="0" dirty="0" smtClean="0"/>
          </a:p>
          <a:p>
            <a:endParaRPr lang="en-US" i="1" baseline="0" dirty="0" smtClean="0">
              <a:solidFill>
                <a:srgbClr val="C00000"/>
              </a:solidFill>
            </a:endParaRPr>
          </a:p>
          <a:p>
            <a:endParaRPr lang="en-US" baseline="0" dirty="0" smtClean="0"/>
          </a:p>
          <a:p>
            <a:r>
              <a:rPr lang="en-US" baseline="0" dirty="0" smtClean="0"/>
              <a:t>EXAMPLE</a:t>
            </a:r>
            <a:r>
              <a:rPr lang="en-US" baseline="0" dirty="0"/>
              <a:t>:  	ii -&gt;V sequence leads to anticipation of the tonic chord:  I</a:t>
            </a:r>
          </a:p>
          <a:p>
            <a:r>
              <a:rPr lang="en-US" baseline="0" dirty="0"/>
              <a:t>TIME AFTER TIME – end of song </a:t>
            </a:r>
          </a:p>
          <a:p>
            <a:endParaRPr lang="en-US" baseline="0" dirty="0"/>
          </a:p>
          <a:p>
            <a:r>
              <a:rPr lang="en-US" b="1" baseline="0" dirty="0" smtClean="0"/>
              <a:t>chords </a:t>
            </a:r>
            <a:r>
              <a:rPr lang="en-US" b="1" baseline="0" dirty="0"/>
              <a:t>in </a:t>
            </a:r>
            <a:r>
              <a:rPr lang="en-US" b="1" baseline="0" dirty="0" err="1"/>
              <a:t>bbs</a:t>
            </a:r>
            <a:r>
              <a:rPr lang="en-US" b="1" baseline="0" dirty="0"/>
              <a:t> style  = chords lead to TONIC</a:t>
            </a:r>
          </a:p>
          <a:p>
            <a:endParaRPr lang="en-US" baseline="0" dirty="0"/>
          </a:p>
          <a:p>
            <a:r>
              <a:rPr lang="en-US" baseline="0" dirty="0"/>
              <a:t>Tonic chord is found more often in a chorus.  Verses tend to avoid the tonic chord – the verse leads to the chorus.</a:t>
            </a:r>
          </a:p>
          <a:p>
            <a:r>
              <a:rPr lang="en-US" baseline="0" dirty="0"/>
              <a:t>Verses usually describe; choruses are emotional.  Don’t be overly emotional in the verse – it kills a song.  You’ve already had your emotional response before you get to the chorus.  </a:t>
            </a:r>
          </a:p>
          <a:p>
            <a:endParaRPr lang="en-US" baseline="0" dirty="0"/>
          </a:p>
          <a:p>
            <a:r>
              <a:rPr lang="en-US" baseline="0" dirty="0"/>
              <a:t>Melody often avoids the tonic note.  </a:t>
            </a:r>
          </a:p>
          <a:p>
            <a:endParaRPr lang="en-US" baseline="0" dirty="0"/>
          </a:p>
          <a:p>
            <a:endParaRPr lang="en-US" i="1" baseline="0"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6</a:t>
            </a:fld>
            <a:endParaRPr lang="en-US"/>
          </a:p>
        </p:txBody>
      </p:sp>
    </p:spTree>
    <p:extLst>
      <p:ext uri="{BB962C8B-B14F-4D97-AF65-F5344CB8AC3E}">
        <p14:creationId xmlns:p14="http://schemas.microsoft.com/office/powerpoint/2010/main" val="420314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smtClean="0"/>
              <a:t>Melodic forward motion is another type</a:t>
            </a:r>
            <a:r>
              <a:rPr lang="en-US" baseline="0" dirty="0" smtClean="0"/>
              <a:t> of musical forward motion.  </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7</a:t>
            </a:fld>
            <a:endParaRPr lang="en-US"/>
          </a:p>
        </p:txBody>
      </p:sp>
    </p:spTree>
    <p:extLst>
      <p:ext uri="{BB962C8B-B14F-4D97-AF65-F5344CB8AC3E}">
        <p14:creationId xmlns:p14="http://schemas.microsoft.com/office/powerpoint/2010/main" val="316827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a:t>
            </a:r>
            <a:r>
              <a:rPr lang="en-US" baseline="0" dirty="0" smtClean="0"/>
              <a:t> think about forward motion is in the timing and rhythm of a song.  Again, instrumentalists talk about this.  </a:t>
            </a:r>
            <a:endParaRPr lang="en-US" dirty="0" smtClean="0"/>
          </a:p>
          <a:p>
            <a:endParaRPr lang="en-US" dirty="0" smtClean="0"/>
          </a:p>
          <a:p>
            <a:r>
              <a:rPr lang="en-US" dirty="0" smtClean="0"/>
              <a:t>EXAMPLE</a:t>
            </a:r>
            <a:r>
              <a:rPr lang="en-US" dirty="0"/>
              <a:t>: </a:t>
            </a:r>
          </a:p>
          <a:p>
            <a:r>
              <a:rPr lang="en-US" dirty="0"/>
              <a:t>Steer the shorter notes to the longer ones which happen to fall in the anchor spots. </a:t>
            </a:r>
            <a:r>
              <a:rPr lang="en-US" dirty="0" smtClean="0"/>
              <a:t>Imagine</a:t>
            </a:r>
            <a:r>
              <a:rPr lang="en-US" baseline="0" dirty="0" smtClean="0"/>
              <a:t> playing a violin.  They lean into some notes, and flow through others.  But there is still an implied meter in the song. </a:t>
            </a:r>
          </a:p>
          <a:p>
            <a:endParaRPr lang="en-US" dirty="0" smtClean="0"/>
          </a:p>
          <a:p>
            <a:r>
              <a:rPr lang="en-US" b="1" dirty="0" smtClean="0"/>
              <a:t>A melodic line sounds weak when rhythmic and melodic tension and release patterns are not congruent. </a:t>
            </a:r>
          </a:p>
          <a:p>
            <a:r>
              <a:rPr lang="en-US" dirty="0" smtClean="0"/>
              <a:t>EX</a:t>
            </a:r>
            <a:r>
              <a:rPr lang="en-US" dirty="0"/>
              <a:t>:  sing the song with weird timing to demonstrate that the rhythm and the melody need to work together. </a:t>
            </a:r>
            <a:endParaRPr lang="en-US" dirty="0" smtClean="0"/>
          </a:p>
          <a:p>
            <a:endParaRPr lang="en-US" dirty="0" smtClean="0"/>
          </a:p>
          <a:p>
            <a:r>
              <a:rPr lang="en-US" b="1" dirty="0" smtClean="0"/>
              <a:t>USE</a:t>
            </a:r>
            <a:r>
              <a:rPr lang="en-US" b="1" baseline="0" dirty="0" smtClean="0"/>
              <a:t> THAT’S WHAT FRIENDS ARE FOR  TO DEMONSTRATE FLUID RHYTHMIC PATTERNS.  </a:t>
            </a:r>
            <a:endParaRPr lang="en-US" b="1" dirty="0"/>
          </a:p>
          <a:p>
            <a:endParaRPr lang="en-US" b="1" dirty="0"/>
          </a:p>
          <a:p>
            <a:r>
              <a:rPr lang="en-US" dirty="0"/>
              <a:t> </a:t>
            </a:r>
          </a:p>
        </p:txBody>
      </p:sp>
      <p:sp>
        <p:nvSpPr>
          <p:cNvPr id="4" name="Slide Number Placeholder 3"/>
          <p:cNvSpPr>
            <a:spLocks noGrp="1"/>
          </p:cNvSpPr>
          <p:nvPr>
            <p:ph type="sldNum" sz="quarter" idx="10"/>
          </p:nvPr>
        </p:nvSpPr>
        <p:spPr/>
        <p:txBody>
          <a:bodyPr/>
          <a:lstStyle/>
          <a:p>
            <a:fld id="{A0FDA58F-B3E0-4497-99D5-166B1BB65367}" type="slidenum">
              <a:rPr lang="en-US" smtClean="0"/>
              <a:t>8</a:t>
            </a:fld>
            <a:endParaRPr lang="en-US"/>
          </a:p>
        </p:txBody>
      </p:sp>
    </p:spTree>
    <p:extLst>
      <p:ext uri="{BB962C8B-B14F-4D97-AF65-F5344CB8AC3E}">
        <p14:creationId xmlns:p14="http://schemas.microsoft.com/office/powerpoint/2010/main" val="361587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https://www.youtube.com/watch?v=W0UrRWyIZ74</a:t>
            </a:r>
            <a:endParaRPr lang="en-US" dirty="0" smtClean="0"/>
          </a:p>
          <a:p>
            <a:endParaRPr lang="en-US" dirty="0" smtClean="0"/>
          </a:p>
          <a:p>
            <a:r>
              <a:rPr lang="en-US" dirty="0" smtClean="0"/>
              <a:t>Listen how he gives just a little bit</a:t>
            </a:r>
            <a:r>
              <a:rPr lang="en-US" baseline="0" dirty="0" smtClean="0"/>
              <a:t> of hesitation.  It almost makes you hold your breath until he strikes the next note.  And then there is movement when the song begins to change.  He creates that little bit of tension and then gives the release.  It pulls us in and keeps our attention.  </a:t>
            </a:r>
          </a:p>
          <a:p>
            <a:endParaRPr lang="en-US" baseline="0" dirty="0" smtClean="0"/>
          </a:p>
          <a:p>
            <a:r>
              <a:rPr lang="en-US" baseline="0" dirty="0" smtClean="0"/>
              <a:t>Claudio Arrau</a:t>
            </a:r>
            <a:r>
              <a:rPr lang="en-US" sz="1200" b="0" i="0" kern="1200" dirty="0" smtClean="0">
                <a:solidFill>
                  <a:schemeClr val="tx1"/>
                </a:solidFill>
                <a:effectLst/>
                <a:latin typeface="+mn-lt"/>
                <a:ea typeface="+mn-ea"/>
                <a:cs typeface="+mn-cs"/>
              </a:rPr>
              <a:t> was a Chilean pianist known for his interpretations of a vast repertoire spanning the baroque to 20th-century composers, especially Bach, Beethoven, Schubert, Chopin, Schumann, Liszt and Brahms. He is widely considered one of the greatest pianists of the twentieth century.</a:t>
            </a:r>
            <a:endParaRPr lang="en-US" dirty="0"/>
          </a:p>
        </p:txBody>
      </p:sp>
      <p:sp>
        <p:nvSpPr>
          <p:cNvPr id="4" name="Slide Number Placeholder 3"/>
          <p:cNvSpPr>
            <a:spLocks noGrp="1"/>
          </p:cNvSpPr>
          <p:nvPr>
            <p:ph type="sldNum" sz="quarter" idx="10"/>
          </p:nvPr>
        </p:nvSpPr>
        <p:spPr/>
        <p:txBody>
          <a:bodyPr/>
          <a:lstStyle/>
          <a:p>
            <a:fld id="{A0FDA58F-B3E0-4497-99D5-166B1BB65367}" type="slidenum">
              <a:rPr lang="en-US" smtClean="0"/>
              <a:t>9</a:t>
            </a:fld>
            <a:endParaRPr lang="en-US"/>
          </a:p>
        </p:txBody>
      </p:sp>
    </p:spTree>
    <p:extLst>
      <p:ext uri="{BB962C8B-B14F-4D97-AF65-F5344CB8AC3E}">
        <p14:creationId xmlns:p14="http://schemas.microsoft.com/office/powerpoint/2010/main" val="380818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E7BA94-B798-43A1-9CE0-B19E510B02E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7BA94-B798-43A1-9CE0-B19E510B02E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7BA94-B798-43A1-9CE0-B19E510B02E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7BA94-B798-43A1-9CE0-B19E510B02E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7BA94-B798-43A1-9CE0-B19E510B02EA}" type="datetimeFigureOut">
              <a:rPr lang="en-US" smtClean="0"/>
              <a:t>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E7BA94-B798-43A1-9CE0-B19E510B02E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7BA94-B798-43A1-9CE0-B19E510B02EA}" type="datetimeFigureOut">
              <a:rPr lang="en-US" smtClean="0"/>
              <a:t>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E7BA94-B798-43A1-9CE0-B19E510B02EA}" type="datetimeFigureOut">
              <a:rPr lang="en-US" smtClean="0"/>
              <a:t>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7BA94-B798-43A1-9CE0-B19E510B02EA}" type="datetimeFigureOut">
              <a:rPr lang="en-US" smtClean="0"/>
              <a:t>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7BA94-B798-43A1-9CE0-B19E510B02E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E7BA94-B798-43A1-9CE0-B19E510B02EA}" type="datetimeFigureOut">
              <a:rPr lang="en-US" smtClean="0"/>
              <a:t>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AB78B-3270-4675-BA9E-0EBCF356B3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7BA94-B798-43A1-9CE0-B19E510B02EA}" type="datetimeFigureOut">
              <a:rPr lang="en-US" smtClean="0"/>
              <a:t>11/1/2020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AB78B-3270-4675-BA9E-0EBCF356B3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GJVWEstu_lM" TargetMode="Externa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W0UrRWyIZ74" TargetMode="Externa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8153400" cy="4800600"/>
          </a:xfrm>
        </p:spPr>
        <p:txBody>
          <a:bodyPr>
            <a:normAutofit/>
          </a:bodyPr>
          <a:lstStyle/>
          <a:p>
            <a:r>
              <a:rPr lang="en-US" sz="4800" b="1" i="1" dirty="0" smtClean="0">
                <a:latin typeface="Eras Medium ITC" pitchFamily="34" charset="0"/>
              </a:rPr>
              <a:t>FORWARD  MOTION</a:t>
            </a:r>
            <a:r>
              <a:rPr lang="en-US" sz="4800" b="1" i="1" dirty="0">
                <a:latin typeface="Eras Medium ITC" pitchFamily="34" charset="0"/>
              </a:rPr>
              <a:t/>
            </a:r>
            <a:br>
              <a:rPr lang="en-US" sz="4800" b="1" i="1" dirty="0">
                <a:latin typeface="Eras Medium ITC" pitchFamily="34" charset="0"/>
              </a:rPr>
            </a:br>
            <a:r>
              <a:rPr lang="en-US" sz="4800" b="1" i="1" dirty="0">
                <a:latin typeface="Eras Medium ITC" pitchFamily="34" charset="0"/>
              </a:rPr>
              <a:t/>
            </a:r>
            <a:br>
              <a:rPr lang="en-US" sz="4800" b="1" i="1" dirty="0">
                <a:latin typeface="Eras Medium ITC" pitchFamily="34" charset="0"/>
              </a:rPr>
            </a:br>
            <a:r>
              <a:rPr lang="en-US" sz="4800" b="1" i="1" dirty="0">
                <a:latin typeface="Eras Medium ITC" pitchFamily="34" charset="0"/>
              </a:rPr>
              <a:t/>
            </a:r>
            <a:br>
              <a:rPr lang="en-US" sz="4800" b="1" i="1" dirty="0">
                <a:latin typeface="Eras Medium ITC" pitchFamily="34" charset="0"/>
              </a:rPr>
            </a:br>
            <a:r>
              <a:rPr lang="en-US" sz="4800" dirty="0">
                <a:latin typeface="Eras Medium ITC" pitchFamily="34" charset="0"/>
              </a:rPr>
              <a:t/>
            </a:r>
            <a:br>
              <a:rPr lang="en-US" sz="4800" dirty="0">
                <a:latin typeface="Eras Medium ITC" pitchFamily="34" charset="0"/>
              </a:rPr>
            </a:br>
            <a:r>
              <a:rPr lang="en-US" sz="4800" dirty="0">
                <a:latin typeface="Eras Medium ITC" pitchFamily="34" charset="0"/>
              </a:rPr>
              <a:t/>
            </a:r>
            <a:br>
              <a:rPr lang="en-US" sz="4800" dirty="0">
                <a:latin typeface="Eras Medium ITC" pitchFamily="34" charset="0"/>
              </a:rPr>
            </a:br>
            <a:endParaRPr lang="en-US" sz="2800" b="1" dirty="0">
              <a:latin typeface="Eras Medium ITC" pitchFamily="34" charset="0"/>
            </a:endParaRPr>
          </a:p>
        </p:txBody>
      </p:sp>
      <p:sp>
        <p:nvSpPr>
          <p:cNvPr id="3" name="Subtitle 2"/>
          <p:cNvSpPr>
            <a:spLocks noGrp="1"/>
          </p:cNvSpPr>
          <p:nvPr>
            <p:ph type="subTitle" idx="1"/>
          </p:nvPr>
        </p:nvSpPr>
        <p:spPr>
          <a:xfrm>
            <a:off x="914400" y="4476514"/>
            <a:ext cx="7467600" cy="1143000"/>
          </a:xfrm>
        </p:spPr>
        <p:txBody>
          <a:bodyPr>
            <a:normAutofit/>
          </a:bodyPr>
          <a:lstStyle/>
          <a:p>
            <a:pPr algn="just"/>
            <a:r>
              <a:rPr lang="en-US" sz="1600" dirty="0" smtClean="0">
                <a:solidFill>
                  <a:schemeClr val="tx1"/>
                </a:solidFill>
              </a:rPr>
              <a:t>Mary Rhea				                                                              </a:t>
            </a:r>
            <a:r>
              <a:rPr lang="en-US" sz="1600" dirty="0" err="1" smtClean="0">
                <a:solidFill>
                  <a:schemeClr val="tx1"/>
                </a:solidFill>
              </a:rPr>
              <a:t>Vocalfest</a:t>
            </a:r>
            <a:endParaRPr lang="en-US" sz="1600" dirty="0">
              <a:solidFill>
                <a:schemeClr val="tx1"/>
              </a:solidFill>
            </a:endParaRPr>
          </a:p>
          <a:p>
            <a:pPr algn="just"/>
            <a:r>
              <a:rPr lang="en-US" sz="1600" dirty="0">
                <a:solidFill>
                  <a:schemeClr val="tx1"/>
                </a:solidFill>
              </a:rPr>
              <a:t>International Faculty			 </a:t>
            </a:r>
            <a:r>
              <a:rPr lang="en-US" sz="1600" dirty="0" smtClean="0">
                <a:solidFill>
                  <a:schemeClr val="tx1"/>
                </a:solidFill>
              </a:rPr>
              <a:t>                                                           Region 15</a:t>
            </a:r>
            <a:endParaRPr lang="en-US" sz="1600" dirty="0">
              <a:solidFill>
                <a:schemeClr val="tx1"/>
              </a:solidFill>
            </a:endParaRPr>
          </a:p>
          <a:p>
            <a:pPr algn="just"/>
            <a:r>
              <a:rPr lang="en-US" sz="1600" dirty="0">
                <a:solidFill>
                  <a:schemeClr val="tx1"/>
                </a:solidFill>
              </a:rPr>
              <a:t>Certified Sound </a:t>
            </a:r>
            <a:r>
              <a:rPr lang="en-US" sz="1600" dirty="0" smtClean="0">
                <a:solidFill>
                  <a:schemeClr val="tx1"/>
                </a:solidFill>
              </a:rPr>
              <a:t>Judge</a:t>
            </a:r>
            <a:r>
              <a:rPr lang="en-US" sz="1600" dirty="0">
                <a:solidFill>
                  <a:schemeClr val="tx1"/>
                </a:solidFill>
              </a:rPr>
              <a:t> </a:t>
            </a:r>
            <a:r>
              <a:rPr lang="en-US" sz="1600" dirty="0" smtClean="0">
                <a:solidFill>
                  <a:schemeClr val="tx1"/>
                </a:solidFill>
              </a:rPr>
              <a:t>                                                                                        September 2020</a:t>
            </a:r>
            <a:endParaRPr lang="en-US" sz="1600" dirty="0">
              <a:solidFill>
                <a:schemeClr val="tx1"/>
              </a:solidFill>
            </a:endParaRPr>
          </a:p>
        </p:txBody>
      </p:sp>
      <p:sp>
        <p:nvSpPr>
          <p:cNvPr id="5" name="Rounded Rectangle 4"/>
          <p:cNvSpPr/>
          <p:nvPr/>
        </p:nvSpPr>
        <p:spPr>
          <a:xfrm>
            <a:off x="1600200" y="1752600"/>
            <a:ext cx="2133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5400000">
            <a:off x="2212848" y="2101596"/>
            <a:ext cx="1060704" cy="914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5377877" y="1752600"/>
            <a:ext cx="2485349" cy="1621677"/>
          </a:xfrm>
          <a:prstGeom prst="rect">
            <a:avLst/>
          </a:prstGeom>
        </p:spPr>
      </p:pic>
      <p:pic>
        <p:nvPicPr>
          <p:cNvPr id="8" name="Picture 7"/>
          <p:cNvPicPr>
            <a:picLocks noChangeAspect="1"/>
          </p:cNvPicPr>
          <p:nvPr/>
        </p:nvPicPr>
        <p:blipFill>
          <a:blip r:embed="rId4"/>
          <a:stretch>
            <a:fillRect/>
          </a:stretch>
        </p:blipFill>
        <p:spPr>
          <a:xfrm>
            <a:off x="5750890" y="2028444"/>
            <a:ext cx="938865" cy="1085182"/>
          </a:xfrm>
          <a:prstGeom prst="rect">
            <a:avLst/>
          </a:prstGeom>
        </p:spPr>
      </p:pic>
      <p:pic>
        <p:nvPicPr>
          <p:cNvPr id="9" name="Picture 8"/>
          <p:cNvPicPr>
            <a:picLocks noChangeAspect="1"/>
          </p:cNvPicPr>
          <p:nvPr/>
        </p:nvPicPr>
        <p:blipFill>
          <a:blip r:embed="rId4"/>
          <a:stretch>
            <a:fillRect/>
          </a:stretch>
        </p:blipFill>
        <p:spPr>
          <a:xfrm>
            <a:off x="6274633" y="2010109"/>
            <a:ext cx="938865" cy="1085182"/>
          </a:xfrm>
          <a:prstGeom prst="rect">
            <a:avLst/>
          </a:prstGeom>
        </p:spPr>
      </p:pic>
      <p:pic>
        <p:nvPicPr>
          <p:cNvPr id="10" name="Picture 9"/>
          <p:cNvPicPr>
            <a:picLocks noChangeAspect="1"/>
          </p:cNvPicPr>
          <p:nvPr/>
        </p:nvPicPr>
        <p:blipFill>
          <a:blip r:embed="rId4"/>
          <a:stretch>
            <a:fillRect/>
          </a:stretch>
        </p:blipFill>
        <p:spPr>
          <a:xfrm>
            <a:off x="6818377" y="2028444"/>
            <a:ext cx="938865" cy="108518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00B0F0"/>
                </a:solidFill>
                <a:latin typeface="Eras Medium ITC" pitchFamily="34" charset="0"/>
              </a:rPr>
              <a:t> </a:t>
            </a:r>
            <a:r>
              <a:rPr lang="en-US" b="1" dirty="0" smtClean="0">
                <a:ln w="22225">
                  <a:solidFill>
                    <a:schemeClr val="tx1"/>
                  </a:solidFill>
                  <a:prstDash val="solid"/>
                </a:ln>
                <a:solidFill>
                  <a:srgbClr val="00B0F0"/>
                </a:solidFill>
                <a:latin typeface="Eras Medium ITC" pitchFamily="34" charset="0"/>
              </a:rPr>
              <a:t>MUSICAL  PHRASING</a:t>
            </a:r>
            <a:endParaRPr lang="en-US" b="1" dirty="0">
              <a:solidFill>
                <a:srgbClr val="00B0F0"/>
              </a:solidFill>
              <a:latin typeface="Eras Medium ITC" pitchFamily="34" charset="0"/>
            </a:endParaRPr>
          </a:p>
        </p:txBody>
      </p:sp>
      <p:pic>
        <p:nvPicPr>
          <p:cNvPr id="4" name="Picture 3">
            <a:extLst>
              <a:ext uri="{FF2B5EF4-FFF2-40B4-BE49-F238E27FC236}">
                <a16:creationId xmlns:a16="http://schemas.microsoft.com/office/drawing/2014/main" xmlns="" id="{DE244E54-3098-43FE-BE85-07636AC761E5}"/>
              </a:ext>
            </a:extLst>
          </p:cNvPr>
          <p:cNvPicPr>
            <a:picLocks noChangeAspect="1"/>
          </p:cNvPicPr>
          <p:nvPr/>
        </p:nvPicPr>
        <p:blipFill rotWithShape="1">
          <a:blip r:embed="rId3"/>
          <a:srcRect b="17690"/>
          <a:stretch/>
        </p:blipFill>
        <p:spPr>
          <a:xfrm>
            <a:off x="0" y="2389186"/>
            <a:ext cx="9144000" cy="4468814"/>
          </a:xfrm>
          <a:prstGeom prst="rect">
            <a:avLst/>
          </a:prstGeom>
        </p:spPr>
      </p:pic>
      <p:sp>
        <p:nvSpPr>
          <p:cNvPr id="3" name="Content Placeholder 2"/>
          <p:cNvSpPr>
            <a:spLocks noGrp="1"/>
          </p:cNvSpPr>
          <p:nvPr>
            <p:ph idx="1"/>
          </p:nvPr>
        </p:nvSpPr>
        <p:spPr>
          <a:xfrm>
            <a:off x="457200" y="1066800"/>
            <a:ext cx="8229600" cy="4495801"/>
          </a:xfrm>
        </p:spPr>
        <p:txBody>
          <a:bodyPr/>
          <a:lstStyle/>
          <a:p>
            <a:r>
              <a:rPr lang="en-US" dirty="0"/>
              <a:t>Every phrase has shape to it</a:t>
            </a:r>
          </a:p>
          <a:p>
            <a:pPr lvl="1"/>
            <a:r>
              <a:rPr lang="en-US" dirty="0"/>
              <a:t>Rise, fall, direction</a:t>
            </a:r>
          </a:p>
          <a:p>
            <a:r>
              <a:rPr lang="en-US" dirty="0"/>
              <a:t>Not speed, but how you shape a piece of music</a:t>
            </a:r>
          </a:p>
          <a:p>
            <a:r>
              <a:rPr lang="en-US" dirty="0"/>
              <a:t>Connection of the phrases</a:t>
            </a:r>
          </a:p>
          <a:p>
            <a:r>
              <a:rPr lang="en-US" dirty="0"/>
              <a:t>Ebb and flow within phrases</a:t>
            </a:r>
          </a:p>
          <a:p>
            <a:r>
              <a:rPr lang="en-US" dirty="0"/>
              <a:t>Ebb and flow within the song as a whole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9617868-E8F5-476E-9E3F-70BD92996B20}"/>
              </a:ext>
            </a:extLst>
          </p:cNvPr>
          <p:cNvPicPr>
            <a:picLocks noChangeAspect="1"/>
          </p:cNvPicPr>
          <p:nvPr/>
        </p:nvPicPr>
        <p:blipFill rotWithShape="1">
          <a:blip r:embed="rId3"/>
          <a:srcRect l="18155" r="19904" b="11628"/>
          <a:stretch/>
        </p:blipFill>
        <p:spPr>
          <a:xfrm rot="1083631">
            <a:off x="4350049" y="1460523"/>
            <a:ext cx="5191095" cy="4308939"/>
          </a:xfrm>
          <a:prstGeom prst="rect">
            <a:avLst/>
          </a:prstGeom>
        </p:spPr>
      </p:pic>
      <p:sp>
        <p:nvSpPr>
          <p:cNvPr id="2" name="Title 1"/>
          <p:cNvSpPr>
            <a:spLocks noGrp="1"/>
          </p:cNvSpPr>
          <p:nvPr>
            <p:ph type="title"/>
          </p:nvPr>
        </p:nvSpPr>
        <p:spPr>
          <a:xfrm>
            <a:off x="152400" y="274638"/>
            <a:ext cx="8839200" cy="1143000"/>
          </a:xfrm>
        </p:spPr>
        <p:txBody>
          <a:bodyPr>
            <a:noAutofit/>
          </a:bodyPr>
          <a:lstStyle/>
          <a:p>
            <a:r>
              <a:rPr lang="en-US" sz="4800" dirty="0">
                <a:solidFill>
                  <a:srgbClr val="00B0F0"/>
                </a:solidFill>
                <a:latin typeface="Eras Medium ITC" pitchFamily="34" charset="0"/>
              </a:rPr>
              <a:t> </a:t>
            </a:r>
            <a:r>
              <a:rPr lang="en-US" sz="4800" b="1" dirty="0" smtClean="0">
                <a:ln w="22225">
                  <a:solidFill>
                    <a:schemeClr val="tx1"/>
                  </a:solidFill>
                  <a:prstDash val="solid"/>
                </a:ln>
                <a:solidFill>
                  <a:srgbClr val="00B0F0"/>
                </a:solidFill>
                <a:latin typeface="Eras Medium ITC" pitchFamily="34" charset="0"/>
              </a:rPr>
              <a:t>LYRICAL FORWARD </a:t>
            </a:r>
            <a:r>
              <a:rPr lang="en-US" sz="4800" b="1" dirty="0">
                <a:ln w="22225">
                  <a:solidFill>
                    <a:schemeClr val="tx1"/>
                  </a:solidFill>
                  <a:prstDash val="solid"/>
                </a:ln>
                <a:solidFill>
                  <a:srgbClr val="00B0F0"/>
                </a:solidFill>
                <a:latin typeface="Eras Medium ITC" pitchFamily="34" charset="0"/>
              </a:rPr>
              <a:t>MOTION</a:t>
            </a:r>
            <a:endParaRPr lang="en-US" sz="4800" b="1" dirty="0">
              <a:solidFill>
                <a:srgbClr val="00B0F0"/>
              </a:solidFill>
              <a:latin typeface="Eras Medium ITC" pitchFamily="34" charset="0"/>
            </a:endParaRPr>
          </a:p>
        </p:txBody>
      </p:sp>
      <p:sp>
        <p:nvSpPr>
          <p:cNvPr id="3" name="Content Placeholder 2"/>
          <p:cNvSpPr>
            <a:spLocks noGrp="1"/>
          </p:cNvSpPr>
          <p:nvPr>
            <p:ph idx="1"/>
          </p:nvPr>
        </p:nvSpPr>
        <p:spPr>
          <a:xfrm>
            <a:off x="152400" y="2040258"/>
            <a:ext cx="5105400" cy="4724400"/>
          </a:xfrm>
        </p:spPr>
        <p:txBody>
          <a:bodyPr/>
          <a:lstStyle/>
          <a:p>
            <a:r>
              <a:rPr lang="en-US" sz="3600" dirty="0"/>
              <a:t>Tell the story</a:t>
            </a:r>
          </a:p>
          <a:p>
            <a:pPr lvl="1"/>
            <a:r>
              <a:rPr lang="en-US" sz="3600" dirty="0"/>
              <a:t>ASK questions</a:t>
            </a:r>
          </a:p>
          <a:p>
            <a:r>
              <a:rPr lang="en-US" sz="3600" dirty="0" smtClean="0"/>
              <a:t>Conversational delivery</a:t>
            </a:r>
          </a:p>
          <a:p>
            <a:r>
              <a:rPr lang="en-US" sz="3600" dirty="0" smtClean="0"/>
              <a:t>Use word sounds as transportation</a:t>
            </a:r>
            <a:endParaRPr lang="en-US" sz="3600" dirty="0"/>
          </a:p>
          <a:p>
            <a:pPr marL="0" indent="0">
              <a:buNone/>
            </a:pP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48595"/>
            <a:ext cx="8991600" cy="1143000"/>
          </a:xfrm>
        </p:spPr>
        <p:txBody>
          <a:bodyPr>
            <a:normAutofit/>
          </a:bodyPr>
          <a:lstStyle/>
          <a:p>
            <a:r>
              <a:rPr lang="en-US" dirty="0">
                <a:solidFill>
                  <a:srgbClr val="00B0F0"/>
                </a:solidFill>
                <a:latin typeface="Eras Medium ITC" pitchFamily="34" charset="0"/>
              </a:rPr>
              <a:t> </a:t>
            </a:r>
            <a:r>
              <a:rPr lang="en-US" sz="4800" b="1" dirty="0" smtClean="0">
                <a:ln w="22225">
                  <a:solidFill>
                    <a:schemeClr val="tx1"/>
                  </a:solidFill>
                  <a:prstDash val="solid"/>
                </a:ln>
                <a:solidFill>
                  <a:srgbClr val="00B0F0"/>
                </a:solidFill>
                <a:latin typeface="Eras Medium ITC" pitchFamily="34" charset="0"/>
              </a:rPr>
              <a:t>LYRICAL </a:t>
            </a:r>
            <a:r>
              <a:rPr lang="en-US" sz="4800" b="1" dirty="0">
                <a:ln w="22225">
                  <a:solidFill>
                    <a:schemeClr val="tx1"/>
                  </a:solidFill>
                  <a:prstDash val="solid"/>
                </a:ln>
                <a:solidFill>
                  <a:srgbClr val="00B0F0"/>
                </a:solidFill>
                <a:latin typeface="Eras Medium ITC" pitchFamily="34" charset="0"/>
              </a:rPr>
              <a:t>FORWARD MOTION</a:t>
            </a:r>
            <a:endParaRPr lang="en-US" sz="4800" b="1" dirty="0">
              <a:solidFill>
                <a:srgbClr val="00B0F0"/>
              </a:solidFill>
              <a:latin typeface="Eras Medium ITC" pitchFamily="34" charset="0"/>
            </a:endParaRPr>
          </a:p>
        </p:txBody>
      </p:sp>
      <p:sp>
        <p:nvSpPr>
          <p:cNvPr id="3" name="Content Placeholder 2"/>
          <p:cNvSpPr>
            <a:spLocks noGrp="1"/>
          </p:cNvSpPr>
          <p:nvPr>
            <p:ph idx="1"/>
          </p:nvPr>
        </p:nvSpPr>
        <p:spPr>
          <a:xfrm>
            <a:off x="76200" y="1417638"/>
            <a:ext cx="8610600" cy="4724400"/>
          </a:xfrm>
        </p:spPr>
        <p:txBody>
          <a:bodyPr>
            <a:normAutofit lnSpcReduction="10000"/>
          </a:bodyPr>
          <a:lstStyle/>
          <a:p>
            <a:pPr marL="457200" lvl="1" indent="0">
              <a:buNone/>
            </a:pPr>
            <a:r>
              <a:rPr lang="en-US" dirty="0" smtClean="0"/>
              <a:t>And I</a:t>
            </a:r>
            <a:r>
              <a:rPr lang="en-US" i="1" dirty="0" smtClean="0">
                <a:solidFill>
                  <a:srgbClr val="FF0000"/>
                </a:solidFill>
              </a:rPr>
              <a:t> </a:t>
            </a:r>
          </a:p>
          <a:p>
            <a:pPr marL="457200" lvl="1" indent="0">
              <a:buNone/>
            </a:pPr>
            <a:r>
              <a:rPr lang="en-US" i="1" dirty="0" smtClean="0">
                <a:solidFill>
                  <a:srgbClr val="FF0000"/>
                </a:solidFill>
              </a:rPr>
              <a:t>(I what</a:t>
            </a:r>
            <a:r>
              <a:rPr lang="en-US" i="1" dirty="0">
                <a:solidFill>
                  <a:srgbClr val="FF0000"/>
                </a:solidFill>
              </a:rPr>
              <a:t>?) </a:t>
            </a:r>
            <a:r>
              <a:rPr lang="en-US" dirty="0"/>
              <a:t>never thought I’d feel this </a:t>
            </a:r>
            <a:r>
              <a:rPr lang="en-US" dirty="0" smtClean="0"/>
              <a:t>way</a:t>
            </a:r>
          </a:p>
          <a:p>
            <a:pPr marL="457200" lvl="1" indent="0">
              <a:buNone/>
            </a:pPr>
            <a:r>
              <a:rPr lang="en-US" i="1" dirty="0" smtClean="0">
                <a:solidFill>
                  <a:srgbClr val="FF0000"/>
                </a:solidFill>
              </a:rPr>
              <a:t>(How are you </a:t>
            </a:r>
            <a:r>
              <a:rPr lang="en-US" i="1" dirty="0">
                <a:solidFill>
                  <a:srgbClr val="FF0000"/>
                </a:solidFill>
              </a:rPr>
              <a:t>feeling</a:t>
            </a:r>
            <a:r>
              <a:rPr lang="en-US" i="1" dirty="0" smtClean="0">
                <a:solidFill>
                  <a:srgbClr val="FF0000"/>
                </a:solidFill>
              </a:rPr>
              <a:t>?)</a:t>
            </a:r>
            <a:r>
              <a:rPr lang="en-US" dirty="0" smtClean="0"/>
              <a:t>And </a:t>
            </a:r>
            <a:r>
              <a:rPr lang="en-US" dirty="0"/>
              <a:t>as far as I’m concerned I’m glad I got the chance to say </a:t>
            </a:r>
            <a:endParaRPr lang="en-US" dirty="0" smtClean="0"/>
          </a:p>
          <a:p>
            <a:pPr marL="457200" lvl="1" indent="0">
              <a:buNone/>
            </a:pPr>
            <a:r>
              <a:rPr lang="en-US" i="1" dirty="0" smtClean="0">
                <a:solidFill>
                  <a:srgbClr val="FF0000"/>
                </a:solidFill>
              </a:rPr>
              <a:t>(</a:t>
            </a:r>
            <a:r>
              <a:rPr lang="en-US" i="1" dirty="0">
                <a:solidFill>
                  <a:srgbClr val="FF0000"/>
                </a:solidFill>
              </a:rPr>
              <a:t>Say what</a:t>
            </a:r>
            <a:r>
              <a:rPr lang="en-US" i="1" dirty="0" smtClean="0">
                <a:solidFill>
                  <a:srgbClr val="FF0000"/>
                </a:solidFill>
              </a:rPr>
              <a:t>?)</a:t>
            </a:r>
            <a:r>
              <a:rPr lang="en-US" dirty="0" smtClean="0"/>
              <a:t>That </a:t>
            </a:r>
            <a:r>
              <a:rPr lang="en-US" dirty="0"/>
              <a:t>I do believe I love you </a:t>
            </a:r>
            <a:endParaRPr lang="en-US" dirty="0" smtClean="0"/>
          </a:p>
          <a:p>
            <a:pPr marL="457200" lvl="1" indent="0">
              <a:buNone/>
            </a:pPr>
            <a:r>
              <a:rPr lang="en-US" i="1" dirty="0" smtClean="0">
                <a:solidFill>
                  <a:srgbClr val="FF0000"/>
                </a:solidFill>
              </a:rPr>
              <a:t>(Tell </a:t>
            </a:r>
            <a:r>
              <a:rPr lang="en-US" i="1" dirty="0">
                <a:solidFill>
                  <a:srgbClr val="FF0000"/>
                </a:solidFill>
              </a:rPr>
              <a:t>me more</a:t>
            </a:r>
            <a:r>
              <a:rPr lang="en-US" i="1" dirty="0" smtClean="0">
                <a:solidFill>
                  <a:srgbClr val="FF0000"/>
                </a:solidFill>
              </a:rPr>
              <a:t>!) </a:t>
            </a:r>
            <a:r>
              <a:rPr lang="en-US" dirty="0" smtClean="0"/>
              <a:t>And </a:t>
            </a:r>
            <a:r>
              <a:rPr lang="en-US" dirty="0"/>
              <a:t>if </a:t>
            </a:r>
            <a:endParaRPr lang="en-US" dirty="0" smtClean="0"/>
          </a:p>
          <a:p>
            <a:pPr marL="457200" lvl="1" indent="0">
              <a:buNone/>
            </a:pPr>
            <a:r>
              <a:rPr lang="en-US" i="1" dirty="0" smtClean="0">
                <a:solidFill>
                  <a:srgbClr val="FF0000"/>
                </a:solidFill>
              </a:rPr>
              <a:t>(If </a:t>
            </a:r>
            <a:r>
              <a:rPr lang="en-US" i="1" dirty="0">
                <a:solidFill>
                  <a:srgbClr val="FF0000"/>
                </a:solidFill>
              </a:rPr>
              <a:t>what?) </a:t>
            </a:r>
            <a:r>
              <a:rPr lang="en-US" dirty="0" smtClean="0"/>
              <a:t>I </a:t>
            </a:r>
            <a:r>
              <a:rPr lang="en-US" dirty="0"/>
              <a:t>should ever go away </a:t>
            </a:r>
            <a:endParaRPr lang="en-US" dirty="0" smtClean="0"/>
          </a:p>
          <a:p>
            <a:pPr marL="457200" lvl="1" indent="0">
              <a:buNone/>
            </a:pPr>
            <a:r>
              <a:rPr lang="en-US" i="1" dirty="0" smtClean="0">
                <a:solidFill>
                  <a:srgbClr val="FF0000"/>
                </a:solidFill>
              </a:rPr>
              <a:t>(</a:t>
            </a:r>
            <a:r>
              <a:rPr lang="en-US" i="1" dirty="0">
                <a:solidFill>
                  <a:srgbClr val="FF0000"/>
                </a:solidFill>
              </a:rPr>
              <a:t>What would happen?) </a:t>
            </a:r>
            <a:r>
              <a:rPr lang="en-US" dirty="0" smtClean="0"/>
              <a:t>Well</a:t>
            </a:r>
            <a:r>
              <a:rPr lang="en-US" dirty="0"/>
              <a:t>, then close your eyes and try to feel the way we do </a:t>
            </a:r>
            <a:r>
              <a:rPr lang="en-US" dirty="0" smtClean="0"/>
              <a:t>today</a:t>
            </a:r>
          </a:p>
          <a:p>
            <a:pPr marL="457200" lvl="1" indent="0">
              <a:buNone/>
            </a:pPr>
            <a:r>
              <a:rPr lang="en-US" i="1" dirty="0" smtClean="0">
                <a:solidFill>
                  <a:srgbClr val="FF0000"/>
                </a:solidFill>
              </a:rPr>
              <a:t>(</a:t>
            </a:r>
            <a:r>
              <a:rPr lang="en-US" i="1" dirty="0">
                <a:solidFill>
                  <a:srgbClr val="FF0000"/>
                </a:solidFill>
              </a:rPr>
              <a:t>What should  I do?) </a:t>
            </a:r>
            <a:r>
              <a:rPr lang="en-US" dirty="0" smtClean="0"/>
              <a:t>And </a:t>
            </a:r>
            <a:r>
              <a:rPr lang="en-US" dirty="0"/>
              <a:t>then if you can </a:t>
            </a:r>
            <a:r>
              <a:rPr lang="en-US" dirty="0" smtClean="0"/>
              <a:t>remember</a:t>
            </a:r>
            <a:endParaRPr lang="en-US" dirty="0"/>
          </a:p>
        </p:txBody>
      </p:sp>
    </p:spTree>
    <p:extLst>
      <p:ext uri="{BB962C8B-B14F-4D97-AF65-F5344CB8AC3E}">
        <p14:creationId xmlns:p14="http://schemas.microsoft.com/office/powerpoint/2010/main" val="3350416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22225">
                  <a:solidFill>
                    <a:schemeClr val="tx1"/>
                  </a:solidFill>
                  <a:prstDash val="solid"/>
                </a:ln>
                <a:solidFill>
                  <a:srgbClr val="00B0F0"/>
                </a:solidFill>
                <a:latin typeface="Eras Medium ITC" pitchFamily="34" charset="0"/>
              </a:rPr>
              <a:t>LYRICAL</a:t>
            </a:r>
            <a:r>
              <a:rPr lang="en-US" b="1" dirty="0">
                <a:ln w="22225">
                  <a:solidFill>
                    <a:schemeClr val="tx1"/>
                  </a:solidFill>
                  <a:prstDash val="solid"/>
                </a:ln>
                <a:solidFill>
                  <a:srgbClr val="00B0F0"/>
                </a:solidFill>
                <a:latin typeface="Eras Medium ITC" pitchFamily="34" charset="0"/>
              </a:rPr>
              <a:t> FORWARD MOTION</a:t>
            </a:r>
            <a:endParaRPr lang="en-US" b="1" dirty="0">
              <a:solidFill>
                <a:srgbClr val="00B0F0"/>
              </a:solidFill>
              <a:latin typeface="Eras Medium ITC" pitchFamily="34" charset="0"/>
            </a:endParaRPr>
          </a:p>
        </p:txBody>
      </p:sp>
      <p:sp>
        <p:nvSpPr>
          <p:cNvPr id="3" name="Content Placeholder 2"/>
          <p:cNvSpPr>
            <a:spLocks noGrp="1"/>
          </p:cNvSpPr>
          <p:nvPr>
            <p:ph idx="1"/>
          </p:nvPr>
        </p:nvSpPr>
        <p:spPr>
          <a:xfrm>
            <a:off x="152400" y="1600200"/>
            <a:ext cx="8534400" cy="4724400"/>
          </a:xfrm>
        </p:spPr>
        <p:txBody>
          <a:bodyPr>
            <a:normAutofit lnSpcReduction="10000"/>
          </a:bodyPr>
          <a:lstStyle/>
          <a:p>
            <a:pPr marL="457200" lvl="1" indent="0">
              <a:buNone/>
            </a:pPr>
            <a:r>
              <a:rPr lang="en-US" dirty="0" smtClean="0"/>
              <a:t>And I</a:t>
            </a:r>
            <a:r>
              <a:rPr lang="en-US" i="1" dirty="0" smtClean="0">
                <a:solidFill>
                  <a:srgbClr val="FF0000"/>
                </a:solidFill>
              </a:rPr>
              <a:t> (I what?) </a:t>
            </a:r>
          </a:p>
          <a:p>
            <a:pPr marL="457200" lvl="1" indent="0">
              <a:buNone/>
            </a:pPr>
            <a:r>
              <a:rPr lang="en-US" dirty="0" smtClean="0"/>
              <a:t>never thought I’d feel this way</a:t>
            </a:r>
            <a:r>
              <a:rPr lang="en-US" i="1" dirty="0" smtClean="0">
                <a:solidFill>
                  <a:srgbClr val="FF0000"/>
                </a:solidFill>
              </a:rPr>
              <a:t>(What are you feeling?)</a:t>
            </a:r>
          </a:p>
          <a:p>
            <a:pPr marL="457200" lvl="1" indent="0">
              <a:buNone/>
            </a:pPr>
            <a:r>
              <a:rPr lang="en-US" dirty="0" smtClean="0"/>
              <a:t>And as far as I’m concerned I’m glad I got the chance to say </a:t>
            </a:r>
            <a:r>
              <a:rPr lang="en-US" i="1" dirty="0" smtClean="0">
                <a:solidFill>
                  <a:srgbClr val="FF0000"/>
                </a:solidFill>
              </a:rPr>
              <a:t>(Say what?)</a:t>
            </a:r>
          </a:p>
          <a:p>
            <a:pPr marL="457200" lvl="1" indent="0">
              <a:buNone/>
            </a:pPr>
            <a:r>
              <a:rPr lang="en-US" dirty="0" smtClean="0"/>
              <a:t>That I do believe I love you </a:t>
            </a:r>
            <a:r>
              <a:rPr lang="en-US" i="1" dirty="0" smtClean="0">
                <a:solidFill>
                  <a:srgbClr val="FF0000"/>
                </a:solidFill>
              </a:rPr>
              <a:t>(tell me more!)</a:t>
            </a:r>
            <a:endParaRPr lang="en-US" dirty="0" smtClean="0"/>
          </a:p>
          <a:p>
            <a:pPr marL="457200" lvl="1" indent="0">
              <a:buNone/>
            </a:pPr>
            <a:r>
              <a:rPr lang="en-US" dirty="0" smtClean="0"/>
              <a:t>And if </a:t>
            </a:r>
            <a:r>
              <a:rPr lang="en-US" i="1" dirty="0" smtClean="0">
                <a:solidFill>
                  <a:srgbClr val="FF0000"/>
                </a:solidFill>
              </a:rPr>
              <a:t>(if what?) </a:t>
            </a:r>
          </a:p>
          <a:p>
            <a:pPr marL="457200" lvl="1" indent="0">
              <a:buNone/>
            </a:pPr>
            <a:r>
              <a:rPr lang="en-US" dirty="0" smtClean="0"/>
              <a:t>I should ever go away </a:t>
            </a:r>
            <a:r>
              <a:rPr lang="en-US" i="1" dirty="0" smtClean="0">
                <a:solidFill>
                  <a:srgbClr val="FF0000"/>
                </a:solidFill>
              </a:rPr>
              <a:t>(What would happen?) </a:t>
            </a:r>
          </a:p>
          <a:p>
            <a:pPr marL="457200" lvl="1" indent="0">
              <a:buNone/>
            </a:pPr>
            <a:r>
              <a:rPr lang="en-US" dirty="0" smtClean="0"/>
              <a:t>Well, then close your eyes and try to feel the way we do today</a:t>
            </a:r>
            <a:r>
              <a:rPr lang="en-US" i="1" dirty="0" smtClean="0">
                <a:solidFill>
                  <a:srgbClr val="FF0000"/>
                </a:solidFill>
              </a:rPr>
              <a:t>(What </a:t>
            </a:r>
            <a:r>
              <a:rPr lang="en-US" i="1" dirty="0">
                <a:solidFill>
                  <a:srgbClr val="FF0000"/>
                </a:solidFill>
              </a:rPr>
              <a:t>should  I do?) </a:t>
            </a:r>
            <a:endParaRPr lang="en-US" i="1" dirty="0" smtClean="0">
              <a:solidFill>
                <a:srgbClr val="FF0000"/>
              </a:solidFill>
            </a:endParaRPr>
          </a:p>
          <a:p>
            <a:pPr marL="457200" lvl="1" indent="0">
              <a:buNone/>
            </a:pPr>
            <a:r>
              <a:rPr lang="en-US" dirty="0" smtClean="0"/>
              <a:t>And then if you can remember </a:t>
            </a:r>
            <a:r>
              <a:rPr lang="en-US" i="1" dirty="0" smtClean="0">
                <a:solidFill>
                  <a:srgbClr val="FF0000"/>
                </a:solidFill>
              </a:rPr>
              <a:t>(remember what?)</a:t>
            </a:r>
            <a:endParaRPr lang="en-US" dirty="0"/>
          </a:p>
        </p:txBody>
      </p:sp>
    </p:spTree>
    <p:extLst>
      <p:ext uri="{BB962C8B-B14F-4D97-AF65-F5344CB8AC3E}">
        <p14:creationId xmlns:p14="http://schemas.microsoft.com/office/powerpoint/2010/main" val="14924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7618"/>
            <a:ext cx="8229600" cy="1143000"/>
          </a:xfrm>
        </p:spPr>
        <p:txBody>
          <a:bodyPr/>
          <a:lstStyle/>
          <a:p>
            <a:r>
              <a:rPr lang="en-US" sz="4800" b="1" dirty="0" smtClean="0">
                <a:ln w="22225">
                  <a:solidFill>
                    <a:schemeClr val="tx1"/>
                  </a:solidFill>
                  <a:prstDash val="solid"/>
                </a:ln>
                <a:solidFill>
                  <a:srgbClr val="00B0F0"/>
                </a:solidFill>
                <a:latin typeface="Eras Medium ITC" pitchFamily="34" charset="0"/>
              </a:rPr>
              <a:t>DYNAMICS</a:t>
            </a:r>
            <a:endParaRPr lang="en-US" b="1" dirty="0">
              <a:solidFill>
                <a:srgbClr val="00B0F0"/>
              </a:solidFill>
              <a:latin typeface="Eras Medium ITC" pitchFamily="34" charset="0"/>
            </a:endParaRPr>
          </a:p>
        </p:txBody>
      </p:sp>
      <p:pic>
        <p:nvPicPr>
          <p:cNvPr id="5" name="Picture 4">
            <a:extLst>
              <a:ext uri="{FF2B5EF4-FFF2-40B4-BE49-F238E27FC236}">
                <a16:creationId xmlns:a16="http://schemas.microsoft.com/office/drawing/2014/main" xmlns="" id="{214541B9-5D57-4110-A838-E5B1F59154DC}"/>
              </a:ext>
            </a:extLst>
          </p:cNvPr>
          <p:cNvPicPr>
            <a:picLocks noChangeAspect="1"/>
          </p:cNvPicPr>
          <p:nvPr/>
        </p:nvPicPr>
        <p:blipFill rotWithShape="1">
          <a:blip r:embed="rId3"/>
          <a:srcRect r="65976"/>
          <a:stretch/>
        </p:blipFill>
        <p:spPr>
          <a:xfrm>
            <a:off x="9677400" y="1425354"/>
            <a:ext cx="4038600" cy="5089524"/>
          </a:xfrm>
          <a:prstGeom prst="rect">
            <a:avLst/>
          </a:prstGeom>
        </p:spPr>
      </p:pic>
      <p:sp>
        <p:nvSpPr>
          <p:cNvPr id="3" name="Content Placeholder 2"/>
          <p:cNvSpPr>
            <a:spLocks noGrp="1"/>
          </p:cNvSpPr>
          <p:nvPr>
            <p:ph idx="1"/>
          </p:nvPr>
        </p:nvSpPr>
        <p:spPr>
          <a:xfrm>
            <a:off x="1371600" y="2157715"/>
            <a:ext cx="5943600" cy="4357163"/>
          </a:xfrm>
        </p:spPr>
        <p:txBody>
          <a:bodyPr>
            <a:normAutofit/>
          </a:bodyPr>
          <a:lstStyle/>
          <a:p>
            <a:r>
              <a:rPr lang="en-US" dirty="0"/>
              <a:t>Create emotional response</a:t>
            </a:r>
          </a:p>
          <a:p>
            <a:r>
              <a:rPr lang="en-US" dirty="0"/>
              <a:t>Offer tension and release opportunities</a:t>
            </a:r>
          </a:p>
          <a:p>
            <a:r>
              <a:rPr lang="en-US" dirty="0"/>
              <a:t>Use of textures enhances </a:t>
            </a:r>
            <a:r>
              <a:rPr lang="en-US" i="1" dirty="0" smtClean="0"/>
              <a:t>dynamics</a:t>
            </a:r>
          </a:p>
          <a:p>
            <a:r>
              <a:rPr lang="en-US" dirty="0" smtClean="0"/>
              <a:t>Should work hand in hand with melody highs and lows</a:t>
            </a:r>
            <a:endParaRPr lang="en-US" dirty="0"/>
          </a:p>
          <a:p>
            <a:pPr marL="0" indent="0">
              <a:buNone/>
            </a:pPr>
            <a:endParaRPr lang="en-US" dirty="0"/>
          </a:p>
        </p:txBody>
      </p:sp>
      <p:pic>
        <p:nvPicPr>
          <p:cNvPr id="7" name="Picture 6"/>
          <p:cNvPicPr>
            <a:picLocks noChangeAspect="1"/>
          </p:cNvPicPr>
          <p:nvPr/>
        </p:nvPicPr>
        <p:blipFill rotWithShape="1">
          <a:blip r:embed="rId4"/>
          <a:srcRect t="10666" b="14667"/>
          <a:stretch/>
        </p:blipFill>
        <p:spPr>
          <a:xfrm flipH="1">
            <a:off x="-1" y="862314"/>
            <a:ext cx="9144001" cy="1295400"/>
          </a:xfrm>
          <a:prstGeom prst="rect">
            <a:avLst/>
          </a:prstGeom>
        </p:spPr>
      </p:pic>
    </p:spTree>
    <p:extLst>
      <p:ext uri="{BB962C8B-B14F-4D97-AF65-F5344CB8AC3E}">
        <p14:creationId xmlns:p14="http://schemas.microsoft.com/office/powerpoint/2010/main" val="2930073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GJVWEstu_lM"/>
          <p:cNvPicPr>
            <a:picLocks noGrp="1" noRot="1" noChangeAspect="1"/>
          </p:cNvPicPr>
          <p:nvPr>
            <p:ph idx="1"/>
            <a:videoFile r:link="rId1"/>
          </p:nvPr>
        </p:nvPicPr>
        <p:blipFill>
          <a:blip r:embed="rId4"/>
          <a:stretch>
            <a:fillRect/>
          </a:stretch>
        </p:blipFill>
        <p:spPr>
          <a:xfrm>
            <a:off x="0" y="4823"/>
            <a:ext cx="9144000" cy="6705600"/>
          </a:xfrm>
          <a:prstGeom prst="rect">
            <a:avLst/>
          </a:prstGeom>
        </p:spPr>
      </p:pic>
    </p:spTree>
    <p:extLst>
      <p:ext uri="{BB962C8B-B14F-4D97-AF65-F5344CB8AC3E}">
        <p14:creationId xmlns:p14="http://schemas.microsoft.com/office/powerpoint/2010/main" val="231842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ln w="22225">
                  <a:solidFill>
                    <a:schemeClr val="tx1"/>
                  </a:solidFill>
                  <a:prstDash val="solid"/>
                </a:ln>
                <a:solidFill>
                  <a:srgbClr val="00B0F0"/>
                </a:solidFill>
                <a:latin typeface="Eras Medium ITC" pitchFamily="34" charset="0"/>
              </a:rPr>
              <a:t>PHYSICAL</a:t>
            </a:r>
            <a:r>
              <a:rPr lang="en-US" b="1" dirty="0" smtClean="0">
                <a:ln w="22225">
                  <a:solidFill>
                    <a:schemeClr val="tx1"/>
                  </a:solidFill>
                  <a:prstDash val="solid"/>
                </a:ln>
                <a:solidFill>
                  <a:srgbClr val="00B0F0"/>
                </a:solidFill>
                <a:latin typeface="Eras Medium ITC" pitchFamily="34" charset="0"/>
              </a:rPr>
              <a:t>  FORWARD MOTION</a:t>
            </a:r>
            <a:endParaRPr lang="en-US" b="1" dirty="0">
              <a:solidFill>
                <a:srgbClr val="00B0F0"/>
              </a:solidFill>
              <a:latin typeface="Eras Medium ITC" pitchFamily="34" charset="0"/>
            </a:endParaRPr>
          </a:p>
        </p:txBody>
      </p:sp>
      <p:sp>
        <p:nvSpPr>
          <p:cNvPr id="3" name="Content Placeholder 2"/>
          <p:cNvSpPr>
            <a:spLocks noGrp="1"/>
          </p:cNvSpPr>
          <p:nvPr>
            <p:ph idx="1"/>
          </p:nvPr>
        </p:nvSpPr>
        <p:spPr>
          <a:xfrm>
            <a:off x="914400" y="1600200"/>
            <a:ext cx="7772400" cy="4525963"/>
          </a:xfrm>
        </p:spPr>
        <p:txBody>
          <a:bodyPr/>
          <a:lstStyle/>
          <a:p>
            <a:r>
              <a:rPr lang="en-US" dirty="0"/>
              <a:t>Feel the sweep of the music</a:t>
            </a:r>
          </a:p>
          <a:p>
            <a:r>
              <a:rPr lang="en-US" dirty="0"/>
              <a:t>Do gestures on purpose</a:t>
            </a:r>
          </a:p>
          <a:p>
            <a:r>
              <a:rPr lang="en-US" dirty="0"/>
              <a:t>Eyes – take the audience where you want them to go by changing your eye focus</a:t>
            </a:r>
          </a:p>
          <a:p>
            <a:r>
              <a:rPr lang="en-US" dirty="0"/>
              <a:t>Physical energy </a:t>
            </a:r>
          </a:p>
          <a:p>
            <a:pPr lvl="1"/>
            <a:r>
              <a:rPr lang="en-US" dirty="0"/>
              <a:t>Keep body alert and involved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134" r="10201" b="19193"/>
          <a:stretch/>
        </p:blipFill>
        <p:spPr>
          <a:xfrm>
            <a:off x="-60960" y="0"/>
            <a:ext cx="9281160" cy="6858000"/>
          </a:xfrm>
          <a:prstGeom prst="rect">
            <a:avLst/>
          </a:prstGeom>
        </p:spPr>
      </p:pic>
      <p:sp>
        <p:nvSpPr>
          <p:cNvPr id="2" name="Title 1"/>
          <p:cNvSpPr>
            <a:spLocks noGrp="1"/>
          </p:cNvSpPr>
          <p:nvPr>
            <p:ph type="title"/>
          </p:nvPr>
        </p:nvSpPr>
        <p:spPr>
          <a:xfrm>
            <a:off x="464820" y="762000"/>
            <a:ext cx="8229600" cy="3429000"/>
          </a:xfrm>
        </p:spPr>
        <p:txBody>
          <a:bodyPr>
            <a:normAutofit fontScale="90000"/>
          </a:bodyPr>
          <a:lstStyle/>
          <a:p>
            <a:r>
              <a:rPr lang="en-US" sz="4800" b="1" i="1" dirty="0" smtClean="0">
                <a:ln w="22225">
                  <a:solidFill>
                    <a:schemeClr val="tx1"/>
                  </a:solidFill>
                  <a:prstDash val="solid"/>
                </a:ln>
                <a:solidFill>
                  <a:srgbClr val="FFFF00"/>
                </a:solidFill>
              </a:rPr>
              <a:t> </a:t>
            </a:r>
            <a:r>
              <a:rPr lang="en-US" sz="6000" b="1" i="1" dirty="0" smtClean="0">
                <a:ln w="22225">
                  <a:solidFill>
                    <a:schemeClr val="tx1"/>
                  </a:solidFill>
                  <a:prstDash val="solid"/>
                </a:ln>
                <a:solidFill>
                  <a:srgbClr val="FFFF00"/>
                </a:solidFill>
              </a:rPr>
              <a:t>FORWARD MOTION</a:t>
            </a:r>
            <a:r>
              <a:rPr lang="en-US" sz="4800" b="1" i="1" dirty="0" smtClean="0">
                <a:ln w="22225">
                  <a:solidFill>
                    <a:schemeClr val="tx1"/>
                  </a:solidFill>
                  <a:prstDash val="solid"/>
                </a:ln>
                <a:solidFill>
                  <a:srgbClr val="FFFF00"/>
                </a:solidFill>
              </a:rPr>
              <a:t/>
            </a:r>
            <a:br>
              <a:rPr lang="en-US" sz="4800" b="1" i="1" dirty="0" smtClean="0">
                <a:ln w="22225">
                  <a:solidFill>
                    <a:schemeClr val="tx1"/>
                  </a:solidFill>
                  <a:prstDash val="solid"/>
                </a:ln>
                <a:solidFill>
                  <a:srgbClr val="FFFF00"/>
                </a:solidFill>
              </a:rPr>
            </a:br>
            <a:r>
              <a:rPr lang="en-US" sz="4800" b="1" i="1" dirty="0" smtClean="0">
                <a:ln w="22225">
                  <a:solidFill>
                    <a:schemeClr val="tx1"/>
                  </a:solidFill>
                  <a:prstDash val="solid"/>
                </a:ln>
                <a:solidFill>
                  <a:srgbClr val="FFFF00"/>
                </a:solidFill>
              </a:rPr>
              <a:t/>
            </a:r>
            <a:br>
              <a:rPr lang="en-US" sz="4800" b="1" i="1" dirty="0" smtClean="0">
                <a:ln w="22225">
                  <a:solidFill>
                    <a:schemeClr val="tx1"/>
                  </a:solidFill>
                  <a:prstDash val="solid"/>
                </a:ln>
                <a:solidFill>
                  <a:srgbClr val="FFFF00"/>
                </a:solidFill>
              </a:rPr>
            </a:br>
            <a:r>
              <a:rPr lang="en-US" sz="5300" b="1" i="1" dirty="0" smtClean="0">
                <a:ln w="22225">
                  <a:solidFill>
                    <a:schemeClr val="tx1"/>
                  </a:solidFill>
                  <a:prstDash val="solid"/>
                </a:ln>
                <a:solidFill>
                  <a:srgbClr val="FFFF00"/>
                </a:solidFill>
              </a:rPr>
              <a:t>Vitality</a:t>
            </a:r>
            <a:br>
              <a:rPr lang="en-US" sz="5300" b="1" i="1" dirty="0" smtClean="0">
                <a:ln w="22225">
                  <a:solidFill>
                    <a:schemeClr val="tx1"/>
                  </a:solidFill>
                  <a:prstDash val="solid"/>
                </a:ln>
                <a:solidFill>
                  <a:srgbClr val="FFFF00"/>
                </a:solidFill>
              </a:rPr>
            </a:br>
            <a:r>
              <a:rPr lang="en-US" sz="5300" b="1" i="1" dirty="0" smtClean="0">
                <a:ln w="22225">
                  <a:solidFill>
                    <a:schemeClr val="tx1"/>
                  </a:solidFill>
                  <a:prstDash val="solid"/>
                </a:ln>
                <a:solidFill>
                  <a:srgbClr val="FFFF00"/>
                </a:solidFill>
              </a:rPr>
              <a:t>Anticipation</a:t>
            </a:r>
            <a:br>
              <a:rPr lang="en-US" sz="5300" b="1" i="1" dirty="0" smtClean="0">
                <a:ln w="22225">
                  <a:solidFill>
                    <a:schemeClr val="tx1"/>
                  </a:solidFill>
                  <a:prstDash val="solid"/>
                </a:ln>
                <a:solidFill>
                  <a:srgbClr val="FFFF00"/>
                </a:solidFill>
              </a:rPr>
            </a:br>
            <a:r>
              <a:rPr lang="en-US" sz="5300" b="1" i="1" dirty="0" smtClean="0">
                <a:ln w="22225">
                  <a:solidFill>
                    <a:schemeClr val="tx1"/>
                  </a:solidFill>
                  <a:prstDash val="solid"/>
                </a:ln>
                <a:solidFill>
                  <a:srgbClr val="FFFF00"/>
                </a:solidFill>
              </a:rPr>
              <a:t>Engagement</a:t>
            </a:r>
            <a:br>
              <a:rPr lang="en-US" sz="5300" b="1" i="1" dirty="0" smtClean="0">
                <a:ln w="22225">
                  <a:solidFill>
                    <a:schemeClr val="tx1"/>
                  </a:solidFill>
                  <a:prstDash val="solid"/>
                </a:ln>
                <a:solidFill>
                  <a:srgbClr val="FFFF00"/>
                </a:solidFill>
              </a:rPr>
            </a:br>
            <a:r>
              <a:rPr lang="en-US" sz="5300" b="1" i="1" dirty="0" smtClean="0">
                <a:ln w="22225">
                  <a:solidFill>
                    <a:schemeClr val="tx1"/>
                  </a:solidFill>
                  <a:prstDash val="solid"/>
                </a:ln>
                <a:solidFill>
                  <a:srgbClr val="FFFF00"/>
                </a:solidFill>
              </a:rPr>
              <a:t>The best is yet to come!</a:t>
            </a:r>
            <a:r>
              <a:rPr lang="en-US" sz="5300" b="1" i="1" dirty="0" smtClean="0">
                <a:solidFill>
                  <a:srgbClr val="FFFF00"/>
                </a:solidFill>
              </a:rPr>
              <a:t> </a:t>
            </a:r>
            <a:endParaRPr lang="en-US" sz="5300" b="1" i="1" dirty="0">
              <a:solidFill>
                <a:srgbClr val="FFFF00"/>
              </a:solidFill>
            </a:endParaRPr>
          </a:p>
        </p:txBody>
      </p:sp>
    </p:spTree>
    <p:extLst>
      <p:ext uri="{BB962C8B-B14F-4D97-AF65-F5344CB8AC3E}">
        <p14:creationId xmlns:p14="http://schemas.microsoft.com/office/powerpoint/2010/main" val="4199389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2225">
                  <a:solidFill>
                    <a:schemeClr val="tx1"/>
                  </a:solidFill>
                  <a:prstDash val="solid"/>
                </a:ln>
                <a:solidFill>
                  <a:srgbClr val="00B0F0"/>
                </a:solidFill>
                <a:latin typeface="Eras Medium ITC" pitchFamily="34" charset="0"/>
              </a:rPr>
              <a:t> FORWARD </a:t>
            </a:r>
            <a:r>
              <a:rPr lang="en-US" b="1" dirty="0">
                <a:ln w="22225">
                  <a:solidFill>
                    <a:schemeClr val="tx1"/>
                  </a:solidFill>
                  <a:prstDash val="solid"/>
                </a:ln>
                <a:solidFill>
                  <a:srgbClr val="00B0F0"/>
                </a:solidFill>
                <a:latin typeface="Eras Medium ITC" pitchFamily="34" charset="0"/>
              </a:rPr>
              <a:t>MOTION</a:t>
            </a:r>
            <a:r>
              <a:rPr lang="en-US" dirty="0">
                <a:latin typeface="Eras Medium ITC" pitchFamily="34" charset="0"/>
              </a:rPr>
              <a:t>	</a:t>
            </a:r>
          </a:p>
        </p:txBody>
      </p:sp>
      <p:sp>
        <p:nvSpPr>
          <p:cNvPr id="3" name="Content Placeholder 2"/>
          <p:cNvSpPr>
            <a:spLocks noGrp="1"/>
          </p:cNvSpPr>
          <p:nvPr>
            <p:ph idx="1"/>
          </p:nvPr>
        </p:nvSpPr>
        <p:spPr>
          <a:xfrm>
            <a:off x="457200" y="1600201"/>
            <a:ext cx="8229600" cy="2362200"/>
          </a:xfrm>
        </p:spPr>
        <p:txBody>
          <a:bodyPr>
            <a:normAutofit/>
          </a:bodyPr>
          <a:lstStyle/>
          <a:p>
            <a:r>
              <a:rPr lang="en-US" dirty="0"/>
              <a:t>Creating anticipation for what’s coming next</a:t>
            </a:r>
          </a:p>
          <a:p>
            <a:r>
              <a:rPr lang="en-US" dirty="0"/>
              <a:t>The sense that whatever is happening at this very moment in a song will need some kind of response of resolution</a:t>
            </a:r>
          </a:p>
          <a:p>
            <a:endParaRPr lang="en-US" dirty="0"/>
          </a:p>
          <a:p>
            <a:pPr lvl="1"/>
            <a:endParaRPr lang="en-US" dirty="0"/>
          </a:p>
        </p:txBody>
      </p:sp>
      <p:pic>
        <p:nvPicPr>
          <p:cNvPr id="4" name="Picture 3">
            <a:extLst>
              <a:ext uri="{FF2B5EF4-FFF2-40B4-BE49-F238E27FC236}">
                <a16:creationId xmlns:a16="http://schemas.microsoft.com/office/drawing/2014/main" xmlns="" id="{8E72A2EC-2D4A-4E6B-9F65-A5EE98576A81}"/>
              </a:ext>
            </a:extLst>
          </p:cNvPr>
          <p:cNvPicPr>
            <a:picLocks noChangeAspect="1"/>
          </p:cNvPicPr>
          <p:nvPr/>
        </p:nvPicPr>
        <p:blipFill>
          <a:blip r:embed="rId3"/>
          <a:stretch>
            <a:fillRect/>
          </a:stretch>
        </p:blipFill>
        <p:spPr>
          <a:xfrm>
            <a:off x="1752600" y="3936358"/>
            <a:ext cx="2514600" cy="2514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22225">
                  <a:solidFill>
                    <a:schemeClr val="tx1"/>
                  </a:solidFill>
                  <a:prstDash val="solid"/>
                </a:ln>
                <a:solidFill>
                  <a:srgbClr val="00B0F0"/>
                </a:solidFill>
                <a:latin typeface="Eras Medium ITC" pitchFamily="34" charset="0"/>
              </a:rPr>
              <a:t>FORWARD MOTION</a:t>
            </a:r>
            <a:endParaRPr lang="en-US" sz="4800" i="1" dirty="0">
              <a:solidFill>
                <a:srgbClr val="00B0F0"/>
              </a:solidFill>
            </a:endParaRPr>
          </a:p>
        </p:txBody>
      </p:sp>
      <p:sp>
        <p:nvSpPr>
          <p:cNvPr id="3" name="Content Placeholder 2"/>
          <p:cNvSpPr>
            <a:spLocks noGrp="1"/>
          </p:cNvSpPr>
          <p:nvPr>
            <p:ph idx="1"/>
          </p:nvPr>
        </p:nvSpPr>
        <p:spPr>
          <a:xfrm>
            <a:off x="1219200" y="1676400"/>
            <a:ext cx="6400800" cy="3733800"/>
          </a:xfrm>
        </p:spPr>
        <p:txBody>
          <a:bodyPr>
            <a:normAutofit/>
          </a:bodyPr>
          <a:lstStyle/>
          <a:p>
            <a:r>
              <a:rPr lang="en-US" dirty="0"/>
              <a:t>The secret to musical vitality</a:t>
            </a:r>
          </a:p>
          <a:p>
            <a:r>
              <a:rPr lang="en-US" dirty="0" smtClean="0"/>
              <a:t>Creates excitement</a:t>
            </a:r>
          </a:p>
          <a:p>
            <a:r>
              <a:rPr lang="en-US" dirty="0"/>
              <a:t>Relates to stress and </a:t>
            </a:r>
            <a:r>
              <a:rPr lang="en-US" dirty="0" smtClean="0"/>
              <a:t>release</a:t>
            </a:r>
            <a:endParaRPr lang="en-US" dirty="0"/>
          </a:p>
          <a:p>
            <a:r>
              <a:rPr lang="en-US" dirty="0"/>
              <a:t>Keeps listener </a:t>
            </a:r>
            <a:r>
              <a:rPr lang="en-US" dirty="0" smtClean="0"/>
              <a:t>engaged</a:t>
            </a:r>
          </a:p>
          <a:p>
            <a:pPr marL="0" indent="0">
              <a:buNone/>
            </a:pPr>
            <a:endParaRPr lang="en-US" dirty="0"/>
          </a:p>
          <a:p>
            <a:r>
              <a:rPr lang="en-US" b="1" i="1" dirty="0"/>
              <a:t>All</a:t>
            </a:r>
            <a:r>
              <a:rPr lang="en-US" i="1" dirty="0"/>
              <a:t> songs need forward motion </a:t>
            </a:r>
          </a:p>
          <a:p>
            <a:endParaRPr lang="en-US" dirty="0"/>
          </a:p>
        </p:txBody>
      </p:sp>
      <p:pic>
        <p:nvPicPr>
          <p:cNvPr id="4" name="Picture 3">
            <a:extLst>
              <a:ext uri="{FF2B5EF4-FFF2-40B4-BE49-F238E27FC236}">
                <a16:creationId xmlns:a16="http://schemas.microsoft.com/office/drawing/2014/main" xmlns="" id="{7947EC13-8C1C-4B40-A922-D5AE627E8ECD}"/>
              </a:ext>
            </a:extLst>
          </p:cNvPr>
          <p:cNvPicPr>
            <a:picLocks noChangeAspect="1"/>
          </p:cNvPicPr>
          <p:nvPr/>
        </p:nvPicPr>
        <p:blipFill rotWithShape="1">
          <a:blip r:embed="rId3"/>
          <a:srcRect t="11111" b="23111"/>
          <a:stretch/>
        </p:blipFill>
        <p:spPr>
          <a:xfrm>
            <a:off x="-228600" y="5490882"/>
            <a:ext cx="9584267" cy="1358153"/>
          </a:xfrm>
          <a:prstGeom prst="rect">
            <a:avLst/>
          </a:prstGeom>
        </p:spPr>
      </p:pic>
      <p:pic>
        <p:nvPicPr>
          <p:cNvPr id="5" name="Picture 4">
            <a:extLst>
              <a:ext uri="{FF2B5EF4-FFF2-40B4-BE49-F238E27FC236}">
                <a16:creationId xmlns:a16="http://schemas.microsoft.com/office/drawing/2014/main" xmlns="" id="{7947EC13-8C1C-4B40-A922-D5AE627E8ECD}"/>
              </a:ext>
            </a:extLst>
          </p:cNvPr>
          <p:cNvPicPr>
            <a:picLocks noChangeAspect="1"/>
          </p:cNvPicPr>
          <p:nvPr/>
        </p:nvPicPr>
        <p:blipFill rotWithShape="1">
          <a:blip r:embed="rId3"/>
          <a:srcRect t="11111" b="23111"/>
          <a:stretch/>
        </p:blipFill>
        <p:spPr>
          <a:xfrm>
            <a:off x="-228600" y="5490881"/>
            <a:ext cx="9584267" cy="1358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3323"/>
          <a:stretch/>
        </p:blipFill>
        <p:spPr>
          <a:xfrm flipH="1">
            <a:off x="5410200" y="1273592"/>
            <a:ext cx="3708722" cy="5584407"/>
          </a:xfrm>
          <a:prstGeom prst="rect">
            <a:avLst/>
          </a:prstGeom>
        </p:spPr>
      </p:pic>
      <p:sp>
        <p:nvSpPr>
          <p:cNvPr id="2" name="Title 1"/>
          <p:cNvSpPr>
            <a:spLocks noGrp="1"/>
          </p:cNvSpPr>
          <p:nvPr>
            <p:ph type="title"/>
          </p:nvPr>
        </p:nvSpPr>
        <p:spPr>
          <a:xfrm>
            <a:off x="0" y="140238"/>
            <a:ext cx="8991600" cy="1143000"/>
          </a:xfrm>
        </p:spPr>
        <p:txBody>
          <a:bodyPr>
            <a:normAutofit fontScale="90000"/>
          </a:bodyPr>
          <a:lstStyle/>
          <a:p>
            <a:r>
              <a:rPr lang="en-US" sz="5300" b="1" dirty="0">
                <a:ln w="22225">
                  <a:solidFill>
                    <a:schemeClr val="tx1"/>
                  </a:solidFill>
                  <a:prstDash val="solid"/>
                </a:ln>
                <a:solidFill>
                  <a:srgbClr val="00B0F0"/>
                </a:solidFill>
                <a:latin typeface="Eras Medium ITC" pitchFamily="34" charset="0"/>
              </a:rPr>
              <a:t>FORWARD </a:t>
            </a:r>
            <a:r>
              <a:rPr lang="en-US" sz="5300" b="1" dirty="0" smtClean="0">
                <a:ln w="22225">
                  <a:solidFill>
                    <a:schemeClr val="tx1"/>
                  </a:solidFill>
                  <a:prstDash val="solid"/>
                </a:ln>
                <a:solidFill>
                  <a:srgbClr val="00B0F0"/>
                </a:solidFill>
                <a:latin typeface="Eras Medium ITC" pitchFamily="34" charset="0"/>
              </a:rPr>
              <a:t>MOTION</a:t>
            </a:r>
            <a:r>
              <a:rPr lang="en-US" sz="5300" dirty="0" smtClean="0">
                <a:latin typeface="Eras Medium ITC" pitchFamily="34" charset="0"/>
              </a:rPr>
              <a:t> </a:t>
            </a:r>
            <a:r>
              <a:rPr lang="en-US" sz="5300" dirty="0" smtClean="0">
                <a:solidFill>
                  <a:srgbClr val="00B0F0"/>
                </a:solidFill>
                <a:latin typeface="Eras Demi ITC" panose="020B0805030504020804" pitchFamily="34" charset="0"/>
              </a:rPr>
              <a:t>≠ </a:t>
            </a:r>
            <a:r>
              <a:rPr lang="en-US" sz="5300" b="1" dirty="0" smtClean="0">
                <a:ln w="22225">
                  <a:solidFill>
                    <a:schemeClr val="tx1"/>
                  </a:solidFill>
                  <a:prstDash val="solid"/>
                </a:ln>
                <a:solidFill>
                  <a:srgbClr val="00B0F0"/>
                </a:solidFill>
                <a:latin typeface="Eras Medium ITC" pitchFamily="34" charset="0"/>
              </a:rPr>
              <a:t>SPEED</a:t>
            </a:r>
            <a:r>
              <a:rPr lang="en-US" dirty="0">
                <a:latin typeface="Eras Medium ITC" pitchFamily="34" charset="0"/>
              </a:rPr>
              <a:t>	</a:t>
            </a:r>
            <a:endParaRPr lang="en-US" dirty="0">
              <a:solidFill>
                <a:srgbClr val="00B0F0"/>
              </a:solidFill>
              <a:latin typeface="Eras Demi ITC" panose="020B0805030504020804" pitchFamily="34" charset="0"/>
            </a:endParaRPr>
          </a:p>
        </p:txBody>
      </p:sp>
      <p:sp>
        <p:nvSpPr>
          <p:cNvPr id="3" name="Content Placeholder 2"/>
          <p:cNvSpPr>
            <a:spLocks noGrp="1"/>
          </p:cNvSpPr>
          <p:nvPr>
            <p:ph idx="1"/>
          </p:nvPr>
        </p:nvSpPr>
        <p:spPr>
          <a:xfrm>
            <a:off x="228600" y="1905000"/>
            <a:ext cx="5410200" cy="4840357"/>
          </a:xfrm>
        </p:spPr>
        <p:txBody>
          <a:bodyPr>
            <a:normAutofit/>
          </a:bodyPr>
          <a:lstStyle/>
          <a:p>
            <a:r>
              <a:rPr lang="en-US" sz="3600" dirty="0"/>
              <a:t>It’s not how FAST you </a:t>
            </a:r>
            <a:r>
              <a:rPr lang="en-US" sz="3600"/>
              <a:t>get </a:t>
            </a:r>
            <a:r>
              <a:rPr lang="en-US" sz="3600" smtClean="0"/>
              <a:t>there - it’s </a:t>
            </a:r>
            <a:r>
              <a:rPr lang="en-US" sz="3600" dirty="0"/>
              <a:t>the path you take to get there.</a:t>
            </a:r>
          </a:p>
          <a:p>
            <a:r>
              <a:rPr lang="en-US" sz="3600" dirty="0"/>
              <a:t>Forward motion does not mean a fast tempo</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22225">
                  <a:solidFill>
                    <a:schemeClr val="tx1"/>
                  </a:solidFill>
                  <a:prstDash val="solid"/>
                </a:ln>
                <a:solidFill>
                  <a:srgbClr val="00B0F0"/>
                </a:solidFill>
                <a:latin typeface="Eras Medium ITC" pitchFamily="34" charset="0"/>
              </a:rPr>
              <a:t>Types of  FORWARD </a:t>
            </a:r>
            <a:r>
              <a:rPr lang="en-US" b="1" dirty="0">
                <a:ln w="22225">
                  <a:solidFill>
                    <a:schemeClr val="tx1"/>
                  </a:solidFill>
                  <a:prstDash val="solid"/>
                </a:ln>
                <a:solidFill>
                  <a:srgbClr val="00B0F0"/>
                </a:solidFill>
                <a:latin typeface="Eras Medium ITC" pitchFamily="34" charset="0"/>
              </a:rPr>
              <a:t>MOTION</a:t>
            </a:r>
            <a:endParaRPr lang="en-US" b="1" i="1" dirty="0">
              <a:solidFill>
                <a:srgbClr val="00B0F0"/>
              </a:solidFill>
            </a:endParaRPr>
          </a:p>
        </p:txBody>
      </p:sp>
      <p:sp>
        <p:nvSpPr>
          <p:cNvPr id="3" name="Content Placeholder 2"/>
          <p:cNvSpPr>
            <a:spLocks noGrp="1"/>
          </p:cNvSpPr>
          <p:nvPr>
            <p:ph idx="1"/>
          </p:nvPr>
        </p:nvSpPr>
        <p:spPr>
          <a:xfrm>
            <a:off x="1202052" y="1828800"/>
            <a:ext cx="3352800" cy="4038600"/>
          </a:xfrm>
        </p:spPr>
        <p:txBody>
          <a:bodyPr>
            <a:normAutofit/>
          </a:bodyPr>
          <a:lstStyle/>
          <a:p>
            <a:pPr marL="0" indent="0">
              <a:buNone/>
            </a:pPr>
            <a:r>
              <a:rPr lang="en-US" sz="4000" dirty="0" smtClean="0"/>
              <a:t>Musical</a:t>
            </a:r>
          </a:p>
          <a:p>
            <a:pPr lvl="1"/>
            <a:r>
              <a:rPr lang="en-US" sz="4000" dirty="0" smtClean="0"/>
              <a:t>Harmonic</a:t>
            </a:r>
          </a:p>
          <a:p>
            <a:pPr lvl="1"/>
            <a:r>
              <a:rPr lang="en-US" sz="4000" dirty="0" smtClean="0"/>
              <a:t>Melodic</a:t>
            </a:r>
          </a:p>
          <a:p>
            <a:pPr marL="0" indent="0">
              <a:buNone/>
            </a:pPr>
            <a:endParaRPr lang="en-US" dirty="0"/>
          </a:p>
        </p:txBody>
      </p:sp>
      <p:pic>
        <p:nvPicPr>
          <p:cNvPr id="4" name="Picture 3">
            <a:extLst>
              <a:ext uri="{FF2B5EF4-FFF2-40B4-BE49-F238E27FC236}">
                <a16:creationId xmlns:a16="http://schemas.microsoft.com/office/drawing/2014/main" xmlns="" id="{7947EC13-8C1C-4B40-A922-D5AE627E8ECD}"/>
              </a:ext>
            </a:extLst>
          </p:cNvPr>
          <p:cNvPicPr>
            <a:picLocks noChangeAspect="1"/>
          </p:cNvPicPr>
          <p:nvPr/>
        </p:nvPicPr>
        <p:blipFill rotWithShape="1">
          <a:blip r:embed="rId3"/>
          <a:srcRect t="11111" b="23111"/>
          <a:stretch/>
        </p:blipFill>
        <p:spPr>
          <a:xfrm>
            <a:off x="-228600" y="5490882"/>
            <a:ext cx="9584267" cy="1358153"/>
          </a:xfrm>
          <a:prstGeom prst="rect">
            <a:avLst/>
          </a:prstGeom>
        </p:spPr>
      </p:pic>
      <p:pic>
        <p:nvPicPr>
          <p:cNvPr id="5" name="Picture 4">
            <a:extLst>
              <a:ext uri="{FF2B5EF4-FFF2-40B4-BE49-F238E27FC236}">
                <a16:creationId xmlns:a16="http://schemas.microsoft.com/office/drawing/2014/main" xmlns="" id="{7947EC13-8C1C-4B40-A922-D5AE627E8ECD}"/>
              </a:ext>
            </a:extLst>
          </p:cNvPr>
          <p:cNvPicPr>
            <a:picLocks noChangeAspect="1"/>
          </p:cNvPicPr>
          <p:nvPr/>
        </p:nvPicPr>
        <p:blipFill rotWithShape="1">
          <a:blip r:embed="rId3"/>
          <a:srcRect t="11111" b="23111"/>
          <a:stretch/>
        </p:blipFill>
        <p:spPr>
          <a:xfrm>
            <a:off x="-228600" y="5490881"/>
            <a:ext cx="9584267" cy="1358153"/>
          </a:xfrm>
          <a:prstGeom prst="rect">
            <a:avLst/>
          </a:prstGeom>
        </p:spPr>
      </p:pic>
      <p:sp>
        <p:nvSpPr>
          <p:cNvPr id="7" name="Rectangle 6"/>
          <p:cNvSpPr/>
          <p:nvPr/>
        </p:nvSpPr>
        <p:spPr>
          <a:xfrm>
            <a:off x="5575942" y="1691858"/>
            <a:ext cx="2735484" cy="2554545"/>
          </a:xfrm>
          <a:prstGeom prst="rect">
            <a:avLst/>
          </a:prstGeom>
        </p:spPr>
        <p:txBody>
          <a:bodyPr wrap="square">
            <a:spAutoFit/>
          </a:bodyPr>
          <a:lstStyle/>
          <a:p>
            <a:r>
              <a:rPr lang="en-US" sz="4000" dirty="0"/>
              <a:t>Rhythmic</a:t>
            </a:r>
          </a:p>
          <a:p>
            <a:r>
              <a:rPr lang="en-US" sz="4000" dirty="0" smtClean="0"/>
              <a:t>Lyrical</a:t>
            </a:r>
            <a:endParaRPr lang="en-US" sz="4000" dirty="0"/>
          </a:p>
          <a:p>
            <a:r>
              <a:rPr lang="en-US" sz="4000" dirty="0"/>
              <a:t>Physical</a:t>
            </a:r>
          </a:p>
          <a:p>
            <a:r>
              <a:rPr lang="en-US" sz="4000" dirty="0"/>
              <a:t>Emotional</a:t>
            </a:r>
          </a:p>
        </p:txBody>
      </p:sp>
    </p:spTree>
    <p:extLst>
      <p:ext uri="{BB962C8B-B14F-4D97-AF65-F5344CB8AC3E}">
        <p14:creationId xmlns:p14="http://schemas.microsoft.com/office/powerpoint/2010/main" val="3546741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609600"/>
            <a:ext cx="8229600" cy="715962"/>
          </a:xfrm>
        </p:spPr>
        <p:txBody>
          <a:bodyPr>
            <a:normAutofit fontScale="90000"/>
          </a:bodyPr>
          <a:lstStyle/>
          <a:p>
            <a:r>
              <a:rPr lang="en-US" dirty="0">
                <a:latin typeface="Eras Medium ITC" pitchFamily="34" charset="0"/>
              </a:rPr>
              <a:t>   </a:t>
            </a:r>
            <a:r>
              <a:rPr lang="en-US" b="1" dirty="0" smtClean="0">
                <a:ln w="22225">
                  <a:solidFill>
                    <a:schemeClr val="tx1"/>
                  </a:solidFill>
                  <a:prstDash val="solid"/>
                </a:ln>
                <a:solidFill>
                  <a:srgbClr val="00B0F0"/>
                </a:solidFill>
                <a:latin typeface="Eras Medium ITC" pitchFamily="34" charset="0"/>
              </a:rPr>
              <a:t>HARMONIC FORWARD </a:t>
            </a:r>
            <a:r>
              <a:rPr lang="en-US" b="1" dirty="0">
                <a:ln w="22225">
                  <a:solidFill>
                    <a:schemeClr val="tx1"/>
                  </a:solidFill>
                  <a:prstDash val="solid"/>
                </a:ln>
                <a:solidFill>
                  <a:srgbClr val="00B0F0"/>
                </a:solidFill>
                <a:latin typeface="Eras Medium ITC" pitchFamily="34" charset="0"/>
              </a:rPr>
              <a:t>MOTION</a:t>
            </a:r>
            <a:r>
              <a:rPr lang="en-US" b="1" i="1" dirty="0"/>
              <a:t>	</a:t>
            </a:r>
          </a:p>
        </p:txBody>
      </p:sp>
      <p:pic>
        <p:nvPicPr>
          <p:cNvPr id="3" name="Picture 2"/>
          <p:cNvPicPr>
            <a:picLocks noChangeAspect="1"/>
          </p:cNvPicPr>
          <p:nvPr/>
        </p:nvPicPr>
        <p:blipFill rotWithShape="1">
          <a:blip r:embed="rId3"/>
          <a:srcRect l="69229" t="56212" r="19647" b="33900"/>
          <a:stretch/>
        </p:blipFill>
        <p:spPr>
          <a:xfrm>
            <a:off x="914400" y="1223509"/>
            <a:ext cx="7924800" cy="1981200"/>
          </a:xfrm>
          <a:prstGeom prst="rect">
            <a:avLst/>
          </a:prstGeom>
        </p:spPr>
      </p:pic>
      <p:pic>
        <p:nvPicPr>
          <p:cNvPr id="6" name="Picture 5"/>
          <p:cNvPicPr>
            <a:picLocks noChangeAspect="1"/>
          </p:cNvPicPr>
          <p:nvPr/>
        </p:nvPicPr>
        <p:blipFill rotWithShape="1">
          <a:blip r:embed="rId4"/>
          <a:srcRect l="4514" t="59713" r="45487" b="24952"/>
          <a:stretch/>
        </p:blipFill>
        <p:spPr>
          <a:xfrm>
            <a:off x="328560" y="3115063"/>
            <a:ext cx="8665265" cy="1676400"/>
          </a:xfrm>
          <a:prstGeom prst="rect">
            <a:avLst/>
          </a:prstGeom>
        </p:spPr>
      </p:pic>
      <p:pic>
        <p:nvPicPr>
          <p:cNvPr id="7" name="Picture 6"/>
          <p:cNvPicPr>
            <a:picLocks noChangeAspect="1"/>
          </p:cNvPicPr>
          <p:nvPr/>
        </p:nvPicPr>
        <p:blipFill rotWithShape="1">
          <a:blip r:embed="rId5"/>
          <a:srcRect r="92746" b="13640"/>
          <a:stretch/>
        </p:blipFill>
        <p:spPr>
          <a:xfrm>
            <a:off x="328560" y="1188406"/>
            <a:ext cx="646562" cy="1447873"/>
          </a:xfrm>
          <a:prstGeom prst="rect">
            <a:avLst/>
          </a:prstGeom>
        </p:spPr>
      </p:pic>
      <p:pic>
        <p:nvPicPr>
          <p:cNvPr id="9" name="Picture 8"/>
          <p:cNvPicPr>
            <a:picLocks noChangeAspect="1"/>
          </p:cNvPicPr>
          <p:nvPr/>
        </p:nvPicPr>
        <p:blipFill rotWithShape="1">
          <a:blip r:embed="rId6"/>
          <a:srcRect l="70940" t="64481" r="19508" b="24781"/>
          <a:stretch/>
        </p:blipFill>
        <p:spPr>
          <a:xfrm>
            <a:off x="975122" y="4703447"/>
            <a:ext cx="4338171" cy="2154553"/>
          </a:xfrm>
          <a:prstGeom prst="rect">
            <a:avLst/>
          </a:prstGeom>
        </p:spPr>
      </p:pic>
      <p:pic>
        <p:nvPicPr>
          <p:cNvPr id="10" name="Picture 9"/>
          <p:cNvPicPr>
            <a:picLocks noChangeAspect="1"/>
          </p:cNvPicPr>
          <p:nvPr/>
        </p:nvPicPr>
        <p:blipFill>
          <a:blip r:embed="rId7"/>
          <a:stretch>
            <a:fillRect/>
          </a:stretch>
        </p:blipFill>
        <p:spPr>
          <a:xfrm>
            <a:off x="370966" y="4876800"/>
            <a:ext cx="646232" cy="1444877"/>
          </a:xfrm>
          <a:prstGeom prst="rect">
            <a:avLst/>
          </a:prstGeom>
        </p:spPr>
      </p:pic>
      <p:sp>
        <p:nvSpPr>
          <p:cNvPr id="11" name="Rounded Rectangle 10"/>
          <p:cNvSpPr/>
          <p:nvPr/>
        </p:nvSpPr>
        <p:spPr>
          <a:xfrm>
            <a:off x="1828800" y="4894167"/>
            <a:ext cx="4648200" cy="3760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819900" y="1360665"/>
            <a:ext cx="1181100" cy="252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24000" y="3307413"/>
            <a:ext cx="1943100" cy="246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4474549" y="3286138"/>
            <a:ext cx="1181100" cy="2529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5400" cy="1143000"/>
          </a:xfrm>
        </p:spPr>
        <p:txBody>
          <a:bodyPr>
            <a:noAutofit/>
          </a:bodyPr>
          <a:lstStyle/>
          <a:p>
            <a:r>
              <a:rPr lang="en-US" dirty="0">
                <a:solidFill>
                  <a:srgbClr val="00B0F0"/>
                </a:solidFill>
                <a:latin typeface="Eras Medium ITC" pitchFamily="34" charset="0"/>
              </a:rPr>
              <a:t>  </a:t>
            </a:r>
            <a:r>
              <a:rPr lang="en-US" sz="4800" b="1" dirty="0" smtClean="0">
                <a:ln w="22225">
                  <a:solidFill>
                    <a:schemeClr val="tx1"/>
                  </a:solidFill>
                  <a:prstDash val="solid"/>
                </a:ln>
                <a:solidFill>
                  <a:srgbClr val="00B0F0"/>
                </a:solidFill>
                <a:latin typeface="Eras Medium ITC" pitchFamily="34" charset="0"/>
              </a:rPr>
              <a:t>MELODIC FORWARD </a:t>
            </a:r>
            <a:r>
              <a:rPr lang="en-US" sz="4800" b="1" dirty="0">
                <a:ln w="22225">
                  <a:solidFill>
                    <a:schemeClr val="tx1"/>
                  </a:solidFill>
                  <a:prstDash val="solid"/>
                </a:ln>
                <a:solidFill>
                  <a:srgbClr val="00B0F0"/>
                </a:solidFill>
                <a:latin typeface="Eras Medium ITC" pitchFamily="34" charset="0"/>
              </a:rPr>
              <a:t>MOTION</a:t>
            </a:r>
            <a:r>
              <a:rPr lang="en-US" dirty="0">
                <a:solidFill>
                  <a:srgbClr val="00B0F0"/>
                </a:solidFill>
              </a:rPr>
              <a:t>	</a:t>
            </a:r>
          </a:p>
        </p:txBody>
      </p:sp>
      <p:sp>
        <p:nvSpPr>
          <p:cNvPr id="3" name="Content Placeholder 2"/>
          <p:cNvSpPr>
            <a:spLocks noGrp="1"/>
          </p:cNvSpPr>
          <p:nvPr>
            <p:ph idx="1"/>
          </p:nvPr>
        </p:nvSpPr>
        <p:spPr>
          <a:xfrm>
            <a:off x="0" y="2013378"/>
            <a:ext cx="4572000" cy="4144963"/>
          </a:xfrm>
        </p:spPr>
        <p:txBody>
          <a:bodyPr>
            <a:normAutofit/>
          </a:bodyPr>
          <a:lstStyle/>
          <a:p>
            <a:pPr lvl="1"/>
            <a:r>
              <a:rPr lang="en-US" sz="3600" dirty="0"/>
              <a:t>Know where the melody is going</a:t>
            </a:r>
          </a:p>
          <a:p>
            <a:pPr lvl="1"/>
            <a:r>
              <a:rPr lang="en-US" sz="3600" dirty="0"/>
              <a:t>Find the anchor points</a:t>
            </a:r>
          </a:p>
        </p:txBody>
      </p:sp>
      <p:pic>
        <p:nvPicPr>
          <p:cNvPr id="5" name="Picture 4">
            <a:extLst>
              <a:ext uri="{FF2B5EF4-FFF2-40B4-BE49-F238E27FC236}">
                <a16:creationId xmlns:a16="http://schemas.microsoft.com/office/drawing/2014/main" xmlns="" id="{ABED9178-9AD3-447A-BD48-1DF0515C0BE3}"/>
              </a:ext>
            </a:extLst>
          </p:cNvPr>
          <p:cNvPicPr>
            <a:picLocks noChangeAspect="1"/>
          </p:cNvPicPr>
          <p:nvPr/>
        </p:nvPicPr>
        <p:blipFill rotWithShape="1">
          <a:blip r:embed="rId3"/>
          <a:srcRect l="-1639" t="-9713" r="1639" b="9713"/>
          <a:stretch/>
        </p:blipFill>
        <p:spPr>
          <a:xfrm>
            <a:off x="4495800" y="1340224"/>
            <a:ext cx="4648200" cy="5491272"/>
          </a:xfrm>
          <a:prstGeom prst="rect">
            <a:avLst/>
          </a:prstGeom>
        </p:spPr>
      </p:pic>
    </p:spTree>
    <p:extLst>
      <p:ext uri="{BB962C8B-B14F-4D97-AF65-F5344CB8AC3E}">
        <p14:creationId xmlns:p14="http://schemas.microsoft.com/office/powerpoint/2010/main" val="4040513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solidFill>
                  <a:srgbClr val="00B0F0"/>
                </a:solidFill>
                <a:latin typeface="Eras Medium ITC" pitchFamily="34" charset="0"/>
              </a:rPr>
              <a:t> </a:t>
            </a:r>
            <a:r>
              <a:rPr lang="en-US" sz="5300" b="1" dirty="0" smtClean="0">
                <a:ln w="22225">
                  <a:solidFill>
                    <a:schemeClr val="tx1"/>
                  </a:solidFill>
                  <a:prstDash val="solid"/>
                </a:ln>
                <a:solidFill>
                  <a:srgbClr val="00B0F0"/>
                </a:solidFill>
                <a:latin typeface="Eras Medium ITC" pitchFamily="34" charset="0"/>
              </a:rPr>
              <a:t>RYHTHMIC </a:t>
            </a:r>
            <a:r>
              <a:rPr lang="en-US" sz="5300" b="1" dirty="0">
                <a:ln w="22225">
                  <a:solidFill>
                    <a:schemeClr val="tx1"/>
                  </a:solidFill>
                  <a:prstDash val="solid"/>
                </a:ln>
                <a:solidFill>
                  <a:srgbClr val="00B0F0"/>
                </a:solidFill>
                <a:latin typeface="Eras Medium ITC" pitchFamily="34" charset="0"/>
              </a:rPr>
              <a:t>FORWARD MOTION</a:t>
            </a:r>
            <a:endParaRPr lang="en-US" sz="5300" b="1" dirty="0">
              <a:solidFill>
                <a:srgbClr val="00B0F0"/>
              </a:solidFill>
              <a:latin typeface="Eras Medium ITC" pitchFamily="34" charset="0"/>
            </a:endParaRPr>
          </a:p>
        </p:txBody>
      </p:sp>
      <p:sp>
        <p:nvSpPr>
          <p:cNvPr id="3" name="Content Placeholder 2"/>
          <p:cNvSpPr>
            <a:spLocks noGrp="1"/>
          </p:cNvSpPr>
          <p:nvPr>
            <p:ph idx="1"/>
          </p:nvPr>
        </p:nvSpPr>
        <p:spPr/>
        <p:txBody>
          <a:bodyPr/>
          <a:lstStyle/>
          <a:p>
            <a:pPr>
              <a:buNone/>
            </a:pPr>
            <a:endParaRPr lang="en-US" dirty="0"/>
          </a:p>
          <a:p>
            <a:endParaRPr lang="en-US" dirty="0"/>
          </a:p>
        </p:txBody>
      </p:sp>
      <p:pic>
        <p:nvPicPr>
          <p:cNvPr id="6" name="Picture 5">
            <a:extLst>
              <a:ext uri="{FF2B5EF4-FFF2-40B4-BE49-F238E27FC236}">
                <a16:creationId xmlns:a16="http://schemas.microsoft.com/office/drawing/2014/main" xmlns="" id="{62CDD62C-3A94-4BAB-89A8-D09AE3533BE9}"/>
              </a:ext>
            </a:extLst>
          </p:cNvPr>
          <p:cNvPicPr>
            <a:picLocks noChangeAspect="1"/>
          </p:cNvPicPr>
          <p:nvPr/>
        </p:nvPicPr>
        <p:blipFill rotWithShape="1">
          <a:blip r:embed="rId3"/>
          <a:srcRect l="1883" t="35118" r="1068" b="14635"/>
          <a:stretch/>
        </p:blipFill>
        <p:spPr>
          <a:xfrm>
            <a:off x="76200" y="1803624"/>
            <a:ext cx="9067800" cy="3733800"/>
          </a:xfrm>
          <a:prstGeom prst="rect">
            <a:avLst/>
          </a:prstGeom>
        </p:spPr>
      </p:pic>
      <p:pic>
        <p:nvPicPr>
          <p:cNvPr id="4" name="Picture 3"/>
          <p:cNvPicPr>
            <a:picLocks noChangeAspect="1"/>
          </p:cNvPicPr>
          <p:nvPr/>
        </p:nvPicPr>
        <p:blipFill>
          <a:blip r:embed="rId4"/>
          <a:stretch>
            <a:fillRect/>
          </a:stretch>
        </p:blipFill>
        <p:spPr>
          <a:xfrm>
            <a:off x="228600" y="2614352"/>
            <a:ext cx="8534400" cy="676715"/>
          </a:xfrm>
          <a:prstGeom prst="rect">
            <a:avLst/>
          </a:prstGeom>
        </p:spPr>
      </p:pic>
      <p:pic>
        <p:nvPicPr>
          <p:cNvPr id="5" name="Picture 4"/>
          <p:cNvPicPr>
            <a:picLocks noChangeAspect="1"/>
          </p:cNvPicPr>
          <p:nvPr/>
        </p:nvPicPr>
        <p:blipFill>
          <a:blip r:embed="rId4"/>
          <a:stretch>
            <a:fillRect/>
          </a:stretch>
        </p:blipFill>
        <p:spPr>
          <a:xfrm>
            <a:off x="238538" y="4267200"/>
            <a:ext cx="7686261" cy="676715"/>
          </a:xfrm>
          <a:prstGeom prst="rect">
            <a:avLst/>
          </a:prstGeom>
        </p:spPr>
      </p:pic>
      <p:pic>
        <p:nvPicPr>
          <p:cNvPr id="7" name="Picture 6"/>
          <p:cNvPicPr>
            <a:picLocks noChangeAspect="1"/>
          </p:cNvPicPr>
          <p:nvPr/>
        </p:nvPicPr>
        <p:blipFill>
          <a:blip r:embed="rId4"/>
          <a:stretch>
            <a:fillRect/>
          </a:stretch>
        </p:blipFill>
        <p:spPr>
          <a:xfrm>
            <a:off x="304800" y="5537424"/>
            <a:ext cx="7620000" cy="676715"/>
          </a:xfrm>
          <a:prstGeom prst="rect">
            <a:avLst/>
          </a:prstGeom>
        </p:spPr>
      </p:pic>
      <p:sp>
        <p:nvSpPr>
          <p:cNvPr id="9" name="TextBox 8"/>
          <p:cNvSpPr txBox="1"/>
          <p:nvPr/>
        </p:nvSpPr>
        <p:spPr>
          <a:xfrm>
            <a:off x="990600" y="2875553"/>
            <a:ext cx="8261877" cy="369332"/>
          </a:xfrm>
          <a:prstGeom prst="rect">
            <a:avLst/>
          </a:prstGeom>
          <a:noFill/>
        </p:spPr>
        <p:txBody>
          <a:bodyPr wrap="none" rtlCol="0">
            <a:spAutoFit/>
          </a:bodyPr>
          <a:lstStyle/>
          <a:p>
            <a:r>
              <a:rPr lang="en-US" dirty="0" smtClean="0"/>
              <a:t>    The               night ______ is like a    love-</a:t>
            </a:r>
            <a:r>
              <a:rPr lang="en-US" dirty="0" err="1" smtClean="0"/>
              <a:t>ly</a:t>
            </a:r>
            <a:r>
              <a:rPr lang="en-US" dirty="0" smtClean="0"/>
              <a:t> tune.       Be   -     ware, _____ my foolish</a:t>
            </a:r>
            <a:endParaRPr lang="en-US" dirty="0"/>
          </a:p>
        </p:txBody>
      </p:sp>
      <p:sp>
        <p:nvSpPr>
          <p:cNvPr id="10" name="TextBox 9"/>
          <p:cNvSpPr txBox="1"/>
          <p:nvPr/>
        </p:nvSpPr>
        <p:spPr>
          <a:xfrm>
            <a:off x="304800" y="4419600"/>
            <a:ext cx="8763000" cy="369332"/>
          </a:xfrm>
          <a:prstGeom prst="rect">
            <a:avLst/>
          </a:prstGeom>
          <a:noFill/>
        </p:spPr>
        <p:txBody>
          <a:bodyPr wrap="square" rtlCol="0">
            <a:spAutoFit/>
          </a:bodyPr>
          <a:lstStyle/>
          <a:p>
            <a:r>
              <a:rPr lang="en-US" dirty="0" smtClean="0"/>
              <a:t>heart.              How      bright ______the e-</a:t>
            </a:r>
            <a:r>
              <a:rPr lang="en-US" dirty="0" err="1" smtClean="0"/>
              <a:t>ver</a:t>
            </a:r>
            <a:r>
              <a:rPr lang="en-US" dirty="0" smtClean="0"/>
              <a:t> constant moon. Take       care, ____ my foolish  </a:t>
            </a:r>
            <a:endParaRPr lang="en-US" dirty="0"/>
          </a:p>
        </p:txBody>
      </p:sp>
      <p:sp>
        <p:nvSpPr>
          <p:cNvPr id="11" name="TextBox 10"/>
          <p:cNvSpPr txBox="1"/>
          <p:nvPr/>
        </p:nvSpPr>
        <p:spPr>
          <a:xfrm>
            <a:off x="167939" y="5616153"/>
            <a:ext cx="822661" cy="369332"/>
          </a:xfrm>
          <a:prstGeom prst="rect">
            <a:avLst/>
          </a:prstGeom>
          <a:noFill/>
        </p:spPr>
        <p:txBody>
          <a:bodyPr wrap="none" rtlCol="0">
            <a:spAutoFit/>
          </a:bodyPr>
          <a:lstStyle/>
          <a:p>
            <a:r>
              <a:rPr lang="en-US" dirty="0" smtClean="0"/>
              <a:t>heart. </a:t>
            </a:r>
            <a:endParaRPr lang="en-US" dirty="0"/>
          </a:p>
        </p:txBody>
      </p:sp>
    </p:spTree>
    <p:extLst>
      <p:ext uri="{BB962C8B-B14F-4D97-AF65-F5344CB8AC3E}">
        <p14:creationId xmlns:p14="http://schemas.microsoft.com/office/powerpoint/2010/main" val="420778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W0UrRWyIZ74"/>
          <p:cNvPicPr>
            <a:picLocks noGrp="1" noRot="1" noChangeAspect="1"/>
          </p:cNvPicPr>
          <p:nvPr>
            <p:ph idx="1"/>
            <a:videoFile r:link="rId1"/>
          </p:nvPr>
        </p:nvPicPr>
        <p:blipFill>
          <a:blip r:embed="rId4"/>
          <a:stretch>
            <a:fillRect/>
          </a:stretch>
        </p:blipFill>
        <p:spPr>
          <a:xfrm>
            <a:off x="-152400" y="0"/>
            <a:ext cx="9372599" cy="6858000"/>
          </a:xfrm>
          <a:prstGeom prst="rect">
            <a:avLst/>
          </a:prstGeom>
        </p:spPr>
      </p:pic>
    </p:spTree>
    <p:extLst>
      <p:ext uri="{BB962C8B-B14F-4D97-AF65-F5344CB8AC3E}">
        <p14:creationId xmlns:p14="http://schemas.microsoft.com/office/powerpoint/2010/main" val="2287918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10930</TotalTime>
  <Words>1550</Words>
  <Application>Microsoft Office PowerPoint</Application>
  <PresentationFormat>On-screen Show (4:3)</PresentationFormat>
  <Paragraphs>166</Paragraphs>
  <Slides>17</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Eras Demi ITC</vt:lpstr>
      <vt:lpstr>Eras Medium ITC</vt:lpstr>
      <vt:lpstr>Office Theme</vt:lpstr>
      <vt:lpstr>FORWARD  MOTION     </vt:lpstr>
      <vt:lpstr> FORWARD MOTION </vt:lpstr>
      <vt:lpstr>FORWARD MOTION</vt:lpstr>
      <vt:lpstr>FORWARD MOTION ≠ SPEED </vt:lpstr>
      <vt:lpstr>Types of  FORWARD MOTION</vt:lpstr>
      <vt:lpstr>   HARMONIC FORWARD MOTION </vt:lpstr>
      <vt:lpstr>  MELODIC FORWARD MOTION </vt:lpstr>
      <vt:lpstr> RYHTHMIC FORWARD MOTION</vt:lpstr>
      <vt:lpstr>PowerPoint Presentation</vt:lpstr>
      <vt:lpstr> MUSICAL  PHRASING</vt:lpstr>
      <vt:lpstr> LYRICAL FORWARD MOTION</vt:lpstr>
      <vt:lpstr> LYRICAL FORWARD MOTION</vt:lpstr>
      <vt:lpstr>LYRICAL FORWARD MOTION</vt:lpstr>
      <vt:lpstr>DYNAMICS</vt:lpstr>
      <vt:lpstr>PowerPoint Presentation</vt:lpstr>
      <vt:lpstr>PHYSICAL  FORWARD MOTION</vt:lpstr>
      <vt:lpstr> FORWARD MOTION  Vitality Anticipation Engagement The best is yet to come! </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DEMYSTIFICATION OF FORWARD MOTION</dc:title>
  <dc:creator>Rhea</dc:creator>
  <cp:lastModifiedBy>Microsoft account</cp:lastModifiedBy>
  <cp:revision>52</cp:revision>
  <cp:lastPrinted>2017-07-19T05:07:39Z</cp:lastPrinted>
  <dcterms:created xsi:type="dcterms:W3CDTF">2017-06-23T14:42:52Z</dcterms:created>
  <dcterms:modified xsi:type="dcterms:W3CDTF">2020-11-01T17:25:43Z</dcterms:modified>
</cp:coreProperties>
</file>